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8"/>
  </p:notesMasterIdLst>
  <p:sldIdLst>
    <p:sldId id="513" r:id="rId2"/>
    <p:sldId id="730" r:id="rId3"/>
    <p:sldId id="747" r:id="rId4"/>
    <p:sldId id="880" r:id="rId5"/>
    <p:sldId id="763" r:id="rId6"/>
    <p:sldId id="883" r:id="rId7"/>
    <p:sldId id="735" r:id="rId8"/>
    <p:sldId id="736" r:id="rId9"/>
    <p:sldId id="866" r:id="rId10"/>
    <p:sldId id="923" r:id="rId11"/>
    <p:sldId id="745" r:id="rId12"/>
    <p:sldId id="876" r:id="rId13"/>
    <p:sldId id="860" r:id="rId14"/>
    <p:sldId id="884" r:id="rId15"/>
    <p:sldId id="759" r:id="rId16"/>
    <p:sldId id="628" r:id="rId17"/>
    <p:sldId id="788" r:id="rId18"/>
    <p:sldId id="790" r:id="rId19"/>
    <p:sldId id="886" r:id="rId20"/>
    <p:sldId id="792" r:id="rId21"/>
    <p:sldId id="881" r:id="rId22"/>
    <p:sldId id="795" r:id="rId23"/>
    <p:sldId id="799" r:id="rId24"/>
    <p:sldId id="877" r:id="rId25"/>
    <p:sldId id="887" r:id="rId26"/>
    <p:sldId id="888" r:id="rId27"/>
    <p:sldId id="889" r:id="rId28"/>
    <p:sldId id="890" r:id="rId29"/>
    <p:sldId id="891" r:id="rId30"/>
    <p:sldId id="892" r:id="rId31"/>
    <p:sldId id="893" r:id="rId32"/>
    <p:sldId id="894" r:id="rId33"/>
    <p:sldId id="895" r:id="rId34"/>
    <p:sldId id="896" r:id="rId35"/>
    <p:sldId id="897" r:id="rId36"/>
    <p:sldId id="898" r:id="rId37"/>
    <p:sldId id="899" r:id="rId38"/>
    <p:sldId id="900" r:id="rId39"/>
    <p:sldId id="901" r:id="rId40"/>
    <p:sldId id="902" r:id="rId41"/>
    <p:sldId id="903" r:id="rId42"/>
    <p:sldId id="904" r:id="rId43"/>
    <p:sldId id="905" r:id="rId44"/>
    <p:sldId id="906" r:id="rId45"/>
    <p:sldId id="907" r:id="rId46"/>
    <p:sldId id="908" r:id="rId47"/>
    <p:sldId id="909" r:id="rId48"/>
    <p:sldId id="910" r:id="rId49"/>
    <p:sldId id="911" r:id="rId50"/>
    <p:sldId id="912" r:id="rId51"/>
    <p:sldId id="913" r:id="rId52"/>
    <p:sldId id="914" r:id="rId53"/>
    <p:sldId id="915" r:id="rId54"/>
    <p:sldId id="916" r:id="rId55"/>
    <p:sldId id="917" r:id="rId56"/>
    <p:sldId id="918" r:id="rId57"/>
    <p:sldId id="812" r:id="rId58"/>
    <p:sldId id="919" r:id="rId59"/>
    <p:sldId id="920" r:id="rId60"/>
    <p:sldId id="808" r:id="rId61"/>
    <p:sldId id="771" r:id="rId62"/>
    <p:sldId id="865" r:id="rId63"/>
    <p:sldId id="874" r:id="rId64"/>
    <p:sldId id="921" r:id="rId65"/>
    <p:sldId id="922" r:id="rId66"/>
    <p:sldId id="291" r:id="rId67"/>
  </p:sldIdLst>
  <p:sldSz cx="9144000" cy="5143500" type="screen16x9"/>
  <p:notesSz cx="6858000" cy="9144000"/>
  <p:custDataLst>
    <p:tags r:id="rId6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31" autoAdjust="0"/>
    <p:restoredTop sz="92866" autoAdjust="0"/>
  </p:normalViewPr>
  <p:slideViewPr>
    <p:cSldViewPr snapToGrid="0" showGuides="1">
      <p:cViewPr varScale="1">
        <p:scale>
          <a:sx n="132" d="100"/>
          <a:sy n="132" d="100"/>
        </p:scale>
        <p:origin x="720" y="12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notesViewPr>
    <p:cSldViewPr snapToGrid="0">
      <p:cViewPr varScale="1">
        <p:scale>
          <a:sx n="80" d="100"/>
          <a:sy n="80" d="100"/>
        </p:scale>
        <p:origin x="-58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4/9/2022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a:t>IT Essentials 7.0</a:t>
            </a:r>
          </a:p>
          <a:p>
            <a:pPr rtl="0">
              <a:buFontTx/>
              <a:buNone/>
            </a:pPr>
            <a:r>
              <a:rPr lang="fr-FR" sz="1200" b="0"/>
              <a:t>Chapitre 1 : Présentation de l'ordinateur personnel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a:t>10</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733053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5F7D0146-1035-4865-8A5B-0B1E8578604B}" type="slidenum">
              <a:rPr sz="800" b="0">
                <a:ea typeface="ＭＳ Ｐゴシック" pitchFamily="34" charset="-128"/>
              </a:rPr>
              <a:pPr algn="r"/>
              <a:t>11</a:t>
            </a:fld>
            <a:endParaRPr sz="800" b="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a:t>IT Essentials 7.0</a:t>
            </a:r>
          </a:p>
          <a:p>
            <a:pPr rtl="0">
              <a:buFontTx/>
              <a:buNone/>
            </a:pPr>
            <a:r>
              <a:rPr lang="fr-FR" sz="1200" b="0"/>
              <a:t>Chapitre 1 : Présentation de l'ordinateur personnel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a:t>13</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b="0"/>
              <a:t>Cisco Networking Academy Program</a:t>
            </a:r>
          </a:p>
          <a:p>
            <a:pPr rtl="0">
              <a:buFontTx/>
              <a:buNone/>
            </a:pPr>
            <a:r>
              <a:rPr lang="fr-FR" b="0"/>
              <a:t>IT Essentials 7.0</a:t>
            </a:r>
          </a:p>
          <a:p>
            <a:pPr rtl="0">
              <a:buFontTx/>
              <a:buNone/>
            </a:pPr>
            <a:r>
              <a:rPr lang="fr-FR" b="0"/>
              <a:t>Chapitre 1 : Présentation de l'ordinateur personnel</a:t>
            </a:r>
          </a:p>
        </p:txBody>
      </p:sp>
    </p:spTree>
    <p:extLst>
      <p:ext uri="{BB962C8B-B14F-4D97-AF65-F5344CB8AC3E}">
        <p14:creationId xmlns:p14="http://schemas.microsoft.com/office/powerpoint/2010/main" val="173444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a:t>14</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b="0"/>
              <a:t>Cisco Networking Academy Program</a:t>
            </a:r>
          </a:p>
          <a:p>
            <a:pPr rtl="0">
              <a:buFontTx/>
              <a:buNone/>
            </a:pPr>
            <a:r>
              <a:rPr lang="fr-FR" b="0"/>
              <a:t>IT Essentials 7.0</a:t>
            </a:r>
          </a:p>
          <a:p>
            <a:pPr rtl="0">
              <a:buFontTx/>
              <a:buNone/>
            </a:pPr>
            <a:r>
              <a:rPr lang="fr-FR" b="0"/>
              <a:t>Chapitre 1 : Présentation de l'ordinateur personnel</a:t>
            </a:r>
          </a:p>
        </p:txBody>
      </p:sp>
    </p:spTree>
    <p:extLst>
      <p:ext uri="{BB962C8B-B14F-4D97-AF65-F5344CB8AC3E}">
        <p14:creationId xmlns:p14="http://schemas.microsoft.com/office/powerpoint/2010/main" val="208680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1 – Présentation de l'ordinateur personnel</a:t>
            </a:r>
          </a:p>
          <a:p>
            <a:pPr rtl="0">
              <a:buFontTx/>
              <a:buNone/>
            </a:pPr>
            <a:r>
              <a:rPr lang="fr-FR" sz="1200" b="0"/>
              <a:t>1.1 – Sécurité de l'ordinateur personnel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16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90000"/>
              </a:lnSpc>
              <a:buFontTx/>
              <a:buNone/>
            </a:pPr>
            <a:r>
              <a:rPr lang="fr-FR" sz="1200" kern="1200">
                <a:solidFill>
                  <a:schemeClr val="tx1"/>
                </a:solidFill>
                <a:latin typeface="Arial" charset="0"/>
                <a:ea typeface="ＭＳ Ｐゴシック" charset="0"/>
                <a:cs typeface="ＭＳ Ｐゴシック" charset="0"/>
              </a:rPr>
              <a:t>1 – Présentation de l'ordinateur personnel</a:t>
            </a:r>
          </a:p>
          <a:p>
            <a:pPr rtl="0">
              <a:lnSpc>
                <a:spcPct val="90000"/>
              </a:lnSpc>
              <a:buFontTx/>
              <a:buNone/>
            </a:pPr>
            <a:r>
              <a:rPr lang="fr-FR" sz="1200" kern="1200">
                <a:solidFill>
                  <a:schemeClr val="tx1"/>
                </a:solidFill>
                <a:latin typeface="Arial" charset="0"/>
                <a:ea typeface="ＭＳ Ｐゴシック" charset="0"/>
                <a:cs typeface="ＭＳ Ｐゴシック" charset="0"/>
              </a:rPr>
              <a:t>1.1 – Sécurité de l'ordinateur personnel</a:t>
            </a:r>
          </a:p>
          <a:p>
            <a:pPr rtl="0">
              <a:lnSpc>
                <a:spcPct val="90000"/>
              </a:lnSpc>
              <a:buFontTx/>
              <a:buNone/>
            </a:pPr>
            <a:r>
              <a:rPr lang="fr-FR" sz="1200" kern="1200">
                <a:solidFill>
                  <a:schemeClr val="tx1"/>
                </a:solidFill>
                <a:latin typeface="Arial" charset="0"/>
                <a:ea typeface="ＭＳ Ｐゴシック" charset="0"/>
                <a:cs typeface="ＭＳ Ｐゴシック" charset="0"/>
              </a:rPr>
              <a:t>1.1.1 – Qu'est-ce qu'un ordinateur ?</a:t>
            </a:r>
          </a:p>
          <a:p>
            <a:pPr rtl="0">
              <a:lnSpc>
                <a:spcPct val="90000"/>
              </a:lnSpc>
              <a:buFontTx/>
              <a:buNone/>
            </a:pPr>
            <a:r>
              <a:rPr lang="fr-FR" sz="1200" kern="1200" spc="-10">
                <a:solidFill>
                  <a:schemeClr val="tx1"/>
                </a:solidFill>
                <a:latin typeface="Arial" charset="0"/>
                <a:ea typeface="ＭＳ Ｐゴシック" charset="0"/>
                <a:cs typeface="ＭＳ Ｐゴシック" charset="0"/>
              </a:rPr>
              <a:t>1.1.1.1 – Explication vidéo : De quels composants est constitué un ordinateur ?</a:t>
            </a:r>
          </a:p>
        </p:txBody>
      </p:sp>
    </p:spTree>
    <p:extLst>
      <p:ext uri="{BB962C8B-B14F-4D97-AF65-F5344CB8AC3E}">
        <p14:creationId xmlns:p14="http://schemas.microsoft.com/office/powerpoint/2010/main" val="3525190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17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90000"/>
              </a:lnSpc>
              <a:buFontTx/>
              <a:buNone/>
            </a:pPr>
            <a:r>
              <a:rPr lang="fr-FR" sz="1200" kern="1200">
                <a:solidFill>
                  <a:schemeClr val="tx1"/>
                </a:solidFill>
                <a:latin typeface="Arial" charset="0"/>
                <a:ea typeface="ＭＳ Ｐゴシック" charset="0"/>
                <a:cs typeface="ＭＳ Ｐゴシック" charset="0"/>
              </a:rPr>
              <a:t>1 – Présentation de l'ordinateur personnel</a:t>
            </a:r>
          </a:p>
          <a:p>
            <a:pPr rtl="0">
              <a:lnSpc>
                <a:spcPct val="90000"/>
              </a:lnSpc>
              <a:buFontTx/>
              <a:buNone/>
            </a:pPr>
            <a:r>
              <a:rPr lang="fr-FR" sz="1200" kern="1200">
                <a:solidFill>
                  <a:schemeClr val="tx1"/>
                </a:solidFill>
                <a:latin typeface="Arial" charset="0"/>
                <a:ea typeface="ＭＳ Ｐゴシック" charset="0"/>
                <a:cs typeface="ＭＳ Ｐゴシック" charset="0"/>
              </a:rPr>
              <a:t>1.1 – Ordinateur personnel</a:t>
            </a:r>
          </a:p>
          <a:p>
            <a:pPr rtl="0">
              <a:lnSpc>
                <a:spcPct val="90000"/>
              </a:lnSpc>
              <a:buFontTx/>
              <a:buNone/>
            </a:pPr>
            <a:r>
              <a:rPr lang="fr-FR" sz="1200" kern="1200">
                <a:solidFill>
                  <a:schemeClr val="tx1"/>
                </a:solidFill>
                <a:latin typeface="Arial" charset="0"/>
                <a:ea typeface="ＭＳ Ｐゴシック" charset="0"/>
                <a:cs typeface="ＭＳ Ｐゴシック" charset="0"/>
              </a:rPr>
              <a:t>1.1.2 – Sécurité électrique et décharges électrostatiques</a:t>
            </a:r>
          </a:p>
          <a:p>
            <a:pPr rtl="0">
              <a:lnSpc>
                <a:spcPct val="90000"/>
              </a:lnSpc>
              <a:buFontTx/>
              <a:buNone/>
            </a:pPr>
            <a:r>
              <a:rPr lang="fr-FR" sz="1200" kern="1200">
                <a:solidFill>
                  <a:schemeClr val="tx1"/>
                </a:solidFill>
                <a:latin typeface="Arial" charset="0"/>
                <a:ea typeface="ＭＳ Ｐゴシック" charset="0"/>
                <a:cs typeface="ＭＳ Ｐゴシック" charset="0"/>
              </a:rPr>
              <a:t>1.1.2.1 – Sécurité électrique</a:t>
            </a:r>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18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90000"/>
              </a:lnSpc>
              <a:buFontTx/>
              <a:buNone/>
            </a:pPr>
            <a:r>
              <a:rPr lang="fr-FR" sz="1200" kern="1200">
                <a:solidFill>
                  <a:schemeClr val="tx1"/>
                </a:solidFill>
                <a:latin typeface="Arial" charset="0"/>
                <a:ea typeface="ＭＳ Ｐゴシック" charset="0"/>
                <a:cs typeface="ＭＳ Ｐゴシック" charset="0"/>
              </a:rPr>
              <a:t>1 – Présentation de l'ordinateur personnel</a:t>
            </a:r>
          </a:p>
          <a:p>
            <a:pPr rtl="0">
              <a:lnSpc>
                <a:spcPct val="90000"/>
              </a:lnSpc>
              <a:buFontTx/>
              <a:buNone/>
            </a:pPr>
            <a:r>
              <a:rPr lang="fr-FR" sz="1200" kern="1200">
                <a:solidFill>
                  <a:schemeClr val="tx1"/>
                </a:solidFill>
                <a:latin typeface="Arial" charset="0"/>
                <a:ea typeface="ＭＳ Ｐゴシック" charset="0"/>
                <a:cs typeface="ＭＳ Ｐゴシック" charset="0"/>
              </a:rPr>
              <a:t>1.1 – Ordinateur personnel</a:t>
            </a:r>
          </a:p>
          <a:p>
            <a:pPr rtl="0">
              <a:lnSpc>
                <a:spcPct val="90000"/>
              </a:lnSpc>
              <a:buFontTx/>
              <a:buNone/>
            </a:pPr>
            <a:r>
              <a:rPr lang="fr-FR" sz="1200" kern="1200">
                <a:solidFill>
                  <a:schemeClr val="tx1"/>
                </a:solidFill>
                <a:latin typeface="Arial" charset="0"/>
                <a:ea typeface="ＭＳ Ｐゴシック" charset="0"/>
                <a:cs typeface="ＭＳ Ｐゴシック" charset="0"/>
              </a:rPr>
              <a:t>1.1.2 – Sécurité électrique et décharges électrostatiques</a:t>
            </a:r>
          </a:p>
          <a:p>
            <a:pPr rtl="0">
              <a:lnSpc>
                <a:spcPct val="90000"/>
              </a:lnSpc>
              <a:buFontTx/>
              <a:buNone/>
            </a:pPr>
            <a:r>
              <a:rPr lang="fr-FR" sz="1200" kern="1200">
                <a:solidFill>
                  <a:schemeClr val="tx1"/>
                </a:solidFill>
                <a:latin typeface="Arial" charset="0"/>
                <a:ea typeface="ＭＳ Ｐゴシック" charset="0"/>
                <a:cs typeface="ＭＳ Ｐゴシック" charset="0"/>
              </a:rPr>
              <a:t>1.1.2.2 – Décharges électrostatiques</a:t>
            </a:r>
          </a:p>
          <a:p>
            <a:pPr rtl="0">
              <a:lnSpc>
                <a:spcPct val="90000"/>
              </a:lnSpc>
              <a:buFontTx/>
              <a:buNone/>
            </a:pPr>
            <a:r>
              <a:rPr lang="fr-FR" sz="1200" kern="1200">
                <a:solidFill>
                  <a:schemeClr val="tx1"/>
                </a:solidFill>
                <a:latin typeface="Arial" charset="0"/>
                <a:ea typeface="ＭＳ Ｐゴシック" charset="0"/>
              </a:rPr>
              <a:t>1.1.2.3 </a:t>
            </a:r>
            <a:r>
              <a:rPr lang="fr-FR" sz="1200" kern="1200">
                <a:solidFill>
                  <a:schemeClr val="tx1"/>
                </a:solidFill>
                <a:latin typeface="Arial" charset="0"/>
                <a:ea typeface="ＭＳ Ｐゴシック" charset="0"/>
                <a:cs typeface="ＭＳ Ｐゴシック" charset="0"/>
              </a:rPr>
              <a:t>– Vérifiez votre compréhension : Caractéristiques des décharges électrostatiques</a:t>
            </a:r>
          </a:p>
        </p:txBody>
      </p:sp>
    </p:spTree>
    <p:extLst>
      <p:ext uri="{BB962C8B-B14F-4D97-AF65-F5344CB8AC3E}">
        <p14:creationId xmlns:p14="http://schemas.microsoft.com/office/powerpoint/2010/main" val="785335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des ordinateurs personnels</a:t>
            </a:r>
          </a:p>
          <a:p>
            <a:pPr rtl="0"/>
            <a:r>
              <a:rPr lang="fr-FR"/>
              <a:t>1.2 – Composants de l'ordinateur</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19</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20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90000"/>
              </a:lnSpc>
              <a:buFontTx/>
              <a:buNone/>
            </a:pPr>
            <a:r>
              <a:rPr lang="fr-FR" sz="1200" kern="1200">
                <a:solidFill>
                  <a:schemeClr val="tx1"/>
                </a:solidFill>
                <a:latin typeface="Arial" charset="0"/>
                <a:ea typeface="ＭＳ Ｐゴシック" charset="0"/>
                <a:cs typeface="ＭＳ Ｐゴシック" charset="0"/>
              </a:rPr>
              <a:t>1 – Présentation de l'ordinateur personnel</a:t>
            </a:r>
          </a:p>
          <a:p>
            <a:pPr rtl="0">
              <a:lnSpc>
                <a:spcPct val="90000"/>
              </a:lnSpc>
              <a:buFontTx/>
              <a:buNone/>
            </a:pPr>
            <a:r>
              <a:rPr lang="fr-FR" sz="1200" kern="1200">
                <a:solidFill>
                  <a:schemeClr val="tx1"/>
                </a:solidFill>
                <a:latin typeface="Arial" charset="0"/>
                <a:ea typeface="ＭＳ Ｐゴシック" charset="0"/>
                <a:cs typeface="ＭＳ Ｐゴシック" charset="0"/>
              </a:rPr>
              <a:t>1.2 – Composants de l'ordinateur</a:t>
            </a:r>
          </a:p>
          <a:p>
            <a:pPr rtl="0">
              <a:lnSpc>
                <a:spcPct val="90000"/>
              </a:lnSpc>
              <a:buFontTx/>
              <a:buNone/>
            </a:pPr>
            <a:r>
              <a:rPr lang="fr-FR" sz="1200" kern="1200">
                <a:solidFill>
                  <a:schemeClr val="tx1"/>
                </a:solidFill>
                <a:latin typeface="Arial" charset="0"/>
                <a:ea typeface="ＭＳ Ｐゴシック" charset="0"/>
                <a:cs typeface="ＭＳ Ｐゴシック" charset="0"/>
              </a:rPr>
              <a:t>1.2.1 – Boîtiers et modules d'alimentation</a:t>
            </a:r>
          </a:p>
          <a:p>
            <a:pPr rtl="0">
              <a:lnSpc>
                <a:spcPct val="90000"/>
              </a:lnSpc>
              <a:buFontTx/>
              <a:buNone/>
            </a:pPr>
            <a:r>
              <a:rPr lang="fr-FR" sz="1200" kern="1200">
                <a:solidFill>
                  <a:schemeClr val="tx1"/>
                </a:solidFill>
                <a:latin typeface="Arial" charset="0"/>
                <a:ea typeface="ＭＳ Ｐゴシック" charset="0"/>
                <a:cs typeface="ＭＳ Ｐゴシック" charset="0"/>
              </a:rPr>
              <a:t>1.2.1.1 – Boîtiers</a:t>
            </a:r>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21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90000"/>
              </a:lnSpc>
              <a:buFontTx/>
              <a:buNone/>
            </a:pPr>
            <a:r>
              <a:rPr lang="fr-FR" sz="1200" kern="1200">
                <a:solidFill>
                  <a:schemeClr val="tx1"/>
                </a:solidFill>
                <a:latin typeface="Arial" charset="0"/>
                <a:ea typeface="ＭＳ Ｐゴシック" charset="0"/>
                <a:cs typeface="ＭＳ Ｐゴシック" charset="0"/>
              </a:rPr>
              <a:t>1 – Présentation de l'ordinateur personnel</a:t>
            </a:r>
          </a:p>
          <a:p>
            <a:pPr rtl="0">
              <a:lnSpc>
                <a:spcPct val="90000"/>
              </a:lnSpc>
              <a:buFontTx/>
              <a:buNone/>
            </a:pPr>
            <a:r>
              <a:rPr lang="fr-FR" sz="1200" kern="1200">
                <a:solidFill>
                  <a:schemeClr val="tx1"/>
                </a:solidFill>
                <a:latin typeface="Arial" charset="0"/>
                <a:ea typeface="ＭＳ Ｐゴシック" charset="0"/>
                <a:cs typeface="ＭＳ Ｐゴシック" charset="0"/>
              </a:rPr>
              <a:t>1.2 – Composants de l'ordinateur</a:t>
            </a:r>
          </a:p>
          <a:p>
            <a:pPr rtl="0">
              <a:lnSpc>
                <a:spcPct val="90000"/>
              </a:lnSpc>
              <a:buFontTx/>
              <a:buNone/>
            </a:pPr>
            <a:r>
              <a:rPr lang="fr-FR" sz="1200" kern="1200">
                <a:solidFill>
                  <a:schemeClr val="tx1"/>
                </a:solidFill>
                <a:latin typeface="Arial" charset="0"/>
                <a:ea typeface="ＭＳ Ｐゴシック" charset="0"/>
                <a:cs typeface="ＭＳ Ｐゴシック" charset="0"/>
              </a:rPr>
              <a:t>1.2.1 – Boîtiers et modules d'alimentation</a:t>
            </a:r>
          </a:p>
          <a:p>
            <a:pPr rtl="0">
              <a:lnSpc>
                <a:spcPct val="90000"/>
              </a:lnSpc>
              <a:buFontTx/>
              <a:buNone/>
            </a:pPr>
            <a:r>
              <a:rPr lang="fr-FR" sz="1200" kern="1200">
                <a:solidFill>
                  <a:schemeClr val="tx1"/>
                </a:solidFill>
                <a:latin typeface="Arial" charset="0"/>
                <a:ea typeface="ＭＳ Ｐゴシック" charset="0"/>
                <a:cs typeface="ＭＳ Ｐゴシック" charset="0"/>
              </a:rPr>
              <a:t>1.2.1.2 – Modules d'alimentation</a:t>
            </a:r>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lnSpc>
                <a:spcPct val="80000"/>
              </a:lnSpc>
              <a:buFontTx/>
              <a:buNone/>
            </a:pPr>
            <a:r>
              <a:rPr lang="fr-FR" sz="1200" kern="1200">
                <a:solidFill>
                  <a:schemeClr val="tx1"/>
                </a:solidFill>
                <a:latin typeface="Arial" charset="0"/>
                <a:ea typeface="ＭＳ Ｐゴシック" charset="0"/>
                <a:cs typeface="ＭＳ Ｐゴシック" charset="0"/>
              </a:rPr>
              <a:t>1.2.1 – Boîtiers et modules d'alimentation</a:t>
            </a:r>
          </a:p>
          <a:p>
            <a:pPr rtl="0"/>
            <a:r>
              <a:rPr lang="fr-FR"/>
              <a:t>1.2.1.3 – Connecteurs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22</a:t>
            </a:fld>
            <a:endParaRPr>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lnSpc>
                <a:spcPct val="80000"/>
              </a:lnSpc>
              <a:buFontTx/>
              <a:buNone/>
            </a:pPr>
            <a:r>
              <a:rPr lang="fr-FR" sz="1200" kern="1200">
                <a:solidFill>
                  <a:schemeClr val="tx1"/>
                </a:solidFill>
                <a:latin typeface="Arial" charset="0"/>
                <a:ea typeface="ＭＳ Ｐゴシック" charset="0"/>
                <a:cs typeface="ＭＳ Ｐゴシック" charset="0"/>
              </a:rPr>
              <a:t>1.2.1 – Boîtiers et modules d'alimentation</a:t>
            </a:r>
          </a:p>
          <a:p>
            <a:pPr rtl="0"/>
            <a:r>
              <a:rPr lang="fr-FR"/>
              <a:t>1.2.1.4 – Tension d'alimentation</a:t>
            </a:r>
          </a:p>
          <a:p>
            <a:pPr rtl="0"/>
            <a:r>
              <a:rPr lang="fr-FR"/>
              <a:t>1.2.1.5 – Vérifiez votre compréhension : Boîtiers et modules d'alimentation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23</a:t>
            </a:fld>
            <a:endParaRPr>
              <a:solidFill>
                <a:prstClr val="black"/>
              </a:solidFill>
            </a:endParaRPr>
          </a:p>
        </p:txBody>
      </p:sp>
    </p:spTree>
    <p:extLst>
      <p:ext uri="{BB962C8B-B14F-4D97-AF65-F5344CB8AC3E}">
        <p14:creationId xmlns:p14="http://schemas.microsoft.com/office/powerpoint/2010/main" val="987077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1.2.2 – Cartes mères</a:t>
            </a:r>
          </a:p>
          <a:p>
            <a:pPr rtl="0"/>
            <a:r>
              <a:rPr lang="fr-FR"/>
              <a:t>1.2.2.1 – Cartes mères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24</a:t>
            </a:fld>
            <a:endParaRPr>
              <a:solidFill>
                <a:prstClr val="black"/>
              </a:solidFill>
            </a:endParaRPr>
          </a:p>
        </p:txBody>
      </p:sp>
    </p:spTree>
    <p:extLst>
      <p:ext uri="{BB962C8B-B14F-4D97-AF65-F5344CB8AC3E}">
        <p14:creationId xmlns:p14="http://schemas.microsoft.com/office/powerpoint/2010/main" val="371885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1.2.2 – Cartes mères</a:t>
            </a:r>
          </a:p>
          <a:p>
            <a:pPr rtl="0"/>
            <a:r>
              <a:rPr lang="fr-FR"/>
              <a:t>1.2.2.2 – Composants de la carte mère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25</a:t>
            </a:fld>
            <a:endParaRPr>
              <a:solidFill>
                <a:prstClr val="black"/>
              </a:solidFill>
            </a:endParaRPr>
          </a:p>
        </p:txBody>
      </p:sp>
    </p:spTree>
    <p:extLst>
      <p:ext uri="{BB962C8B-B14F-4D97-AF65-F5344CB8AC3E}">
        <p14:creationId xmlns:p14="http://schemas.microsoft.com/office/powerpoint/2010/main" val="2317874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1.2.2 – Cartes mères</a:t>
            </a:r>
          </a:p>
          <a:p>
            <a:pPr rtl="0"/>
            <a:r>
              <a:rPr lang="fr-FR"/>
              <a:t>1.2.2.3 – Chipset de la carte mère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26</a:t>
            </a:fld>
            <a:endParaRPr>
              <a:solidFill>
                <a:prstClr val="black"/>
              </a:solidFill>
            </a:endParaRPr>
          </a:p>
        </p:txBody>
      </p:sp>
    </p:spTree>
    <p:extLst>
      <p:ext uri="{BB962C8B-B14F-4D97-AF65-F5344CB8AC3E}">
        <p14:creationId xmlns:p14="http://schemas.microsoft.com/office/powerpoint/2010/main" val="3950791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1.2.2 – Cartes mères</a:t>
            </a:r>
          </a:p>
          <a:p>
            <a:pPr rtl="0"/>
            <a:r>
              <a:rPr lang="fr-FR"/>
              <a:t>1.2.2.4 – Formats des cartes mères</a:t>
            </a:r>
          </a:p>
          <a:p>
            <a:pPr rtl="0"/>
            <a:r>
              <a:rPr lang="fr-FR"/>
              <a:t>1.2.2.5 – Vérifiez votre compréhension : Cartes mères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27</a:t>
            </a:fld>
            <a:endParaRPr>
              <a:solidFill>
                <a:prstClr val="black"/>
              </a:solidFill>
            </a:endParaRPr>
          </a:p>
        </p:txBody>
      </p:sp>
    </p:spTree>
    <p:extLst>
      <p:ext uri="{BB962C8B-B14F-4D97-AF65-F5344CB8AC3E}">
        <p14:creationId xmlns:p14="http://schemas.microsoft.com/office/powerpoint/2010/main" val="2444393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1.2.3 – Processeurs et systèmes de refroidissement</a:t>
            </a:r>
          </a:p>
          <a:p>
            <a:pPr rtl="0"/>
            <a:r>
              <a:rPr lang="fr-FR"/>
              <a:t>1.2.3.1 – Qu'est-ce que le processeur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28</a:t>
            </a:fld>
            <a:endParaRPr>
              <a:solidFill>
                <a:prstClr val="black"/>
              </a:solidFill>
            </a:endParaRPr>
          </a:p>
        </p:txBody>
      </p:sp>
    </p:spTree>
    <p:extLst>
      <p:ext uri="{BB962C8B-B14F-4D97-AF65-F5344CB8AC3E}">
        <p14:creationId xmlns:p14="http://schemas.microsoft.com/office/powerpoint/2010/main" val="2404717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1.2.3 – Processeurs et systèmes de refroidissement</a:t>
            </a:r>
          </a:p>
          <a:p>
            <a:pPr rtl="0"/>
            <a:r>
              <a:rPr lang="fr-FR"/>
              <a:t>1.2.3.2 – Systèmes de refroidissement</a:t>
            </a:r>
          </a:p>
          <a:p>
            <a:pPr rtl="0"/>
            <a:r>
              <a:rPr lang="fr-FR"/>
              <a:t>1.2.3.3 – Vérifiez votre compréhension : Processeurs et systèmes de refroidissement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29</a:t>
            </a:fld>
            <a:endParaRPr>
              <a:solidFill>
                <a:prstClr val="black"/>
              </a:solidFill>
            </a:endParaRPr>
          </a:p>
        </p:txBody>
      </p:sp>
    </p:spTree>
    <p:extLst>
      <p:ext uri="{BB962C8B-B14F-4D97-AF65-F5344CB8AC3E}">
        <p14:creationId xmlns:p14="http://schemas.microsoft.com/office/powerpoint/2010/main" val="392784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baseline="0"/>
              <a:t>IT Essentials 7.0</a:t>
            </a:r>
          </a:p>
          <a:p>
            <a:pPr rtl="0">
              <a:buFontTx/>
              <a:buNone/>
            </a:pPr>
            <a:r>
              <a:rPr lang="fr-FR" sz="1200" b="0"/>
              <a:t>Chapitre 1 :</a:t>
            </a:r>
            <a:r>
              <a:rPr lang="fr-FR" sz="1200" b="0" baseline="0"/>
              <a:t> Présentation de l'ordinateur personnel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1.2.4 – Mémoire</a:t>
            </a:r>
          </a:p>
          <a:p>
            <a:pPr rtl="0"/>
            <a:r>
              <a:rPr lang="fr-FR"/>
              <a:t>1.2.4.1 – Types de mémoire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30</a:t>
            </a:fld>
            <a:endParaRPr>
              <a:solidFill>
                <a:prstClr val="black"/>
              </a:solidFill>
            </a:endParaRPr>
          </a:p>
        </p:txBody>
      </p:sp>
    </p:spTree>
    <p:extLst>
      <p:ext uri="{BB962C8B-B14F-4D97-AF65-F5344CB8AC3E}">
        <p14:creationId xmlns:p14="http://schemas.microsoft.com/office/powerpoint/2010/main" val="4199291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1.2.4 – Mémoire</a:t>
            </a:r>
          </a:p>
          <a:p>
            <a:pPr rtl="0"/>
            <a:r>
              <a:rPr lang="fr-FR"/>
              <a:t>1.2.4.2 – Types de mémoire ROM</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31</a:t>
            </a:fld>
            <a:endParaRPr>
              <a:solidFill>
                <a:prstClr val="black"/>
              </a:solidFill>
            </a:endParaRPr>
          </a:p>
        </p:txBody>
      </p:sp>
    </p:spTree>
    <p:extLst>
      <p:ext uri="{BB962C8B-B14F-4D97-AF65-F5344CB8AC3E}">
        <p14:creationId xmlns:p14="http://schemas.microsoft.com/office/powerpoint/2010/main" val="2327086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1.2.4 – Mémoire</a:t>
            </a:r>
          </a:p>
          <a:p>
            <a:pPr rtl="0"/>
            <a:r>
              <a:rPr lang="fr-FR"/>
              <a:t>1.2.4.3 – Types de mémoires RAM</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32</a:t>
            </a:fld>
            <a:endParaRPr>
              <a:solidFill>
                <a:prstClr val="black"/>
              </a:solidFill>
            </a:endParaRPr>
          </a:p>
        </p:txBody>
      </p:sp>
    </p:spTree>
    <p:extLst>
      <p:ext uri="{BB962C8B-B14F-4D97-AF65-F5344CB8AC3E}">
        <p14:creationId xmlns:p14="http://schemas.microsoft.com/office/powerpoint/2010/main" val="2588229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1.2.4 – Mémoire</a:t>
            </a:r>
          </a:p>
          <a:p>
            <a:pPr rtl="0"/>
            <a:r>
              <a:rPr lang="fr-FR"/>
              <a:t>1.2.4.4 – Modules de mémoire</a:t>
            </a:r>
          </a:p>
          <a:p>
            <a:pPr rtl="0"/>
            <a:r>
              <a:rPr lang="fr-FR"/>
              <a:t>1.2.4.5 – Vérifiez votre compréhension : Mémoire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33</a:t>
            </a:fld>
            <a:endParaRPr>
              <a:solidFill>
                <a:prstClr val="black"/>
              </a:solidFill>
            </a:endParaRPr>
          </a:p>
        </p:txBody>
      </p:sp>
    </p:spTree>
    <p:extLst>
      <p:ext uri="{BB962C8B-B14F-4D97-AF65-F5344CB8AC3E}">
        <p14:creationId xmlns:p14="http://schemas.microsoft.com/office/powerpoint/2010/main" val="337917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1.2.4 – Mémoire</a:t>
            </a:r>
          </a:p>
          <a:p>
            <a:pPr rtl="0"/>
            <a:r>
              <a:rPr lang="fr-FR"/>
              <a:t>1.2.4.4 – Modules de mémoire</a:t>
            </a:r>
          </a:p>
          <a:p>
            <a:pPr rtl="0"/>
            <a:r>
              <a:rPr lang="fr-FR"/>
              <a:t>1.2.4.5 – Vérifiez votre compréhension : Mémoire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34</a:t>
            </a:fld>
            <a:endParaRPr>
              <a:solidFill>
                <a:prstClr val="black"/>
              </a:solidFill>
            </a:endParaRPr>
          </a:p>
        </p:txBody>
      </p:sp>
    </p:spTree>
    <p:extLst>
      <p:ext uri="{BB962C8B-B14F-4D97-AF65-F5344CB8AC3E}">
        <p14:creationId xmlns:p14="http://schemas.microsoft.com/office/powerpoint/2010/main" val="1358914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1.2.4 – Mémoire</a:t>
            </a:r>
          </a:p>
          <a:p>
            <a:pPr rtl="0"/>
            <a:r>
              <a:rPr lang="fr-FR"/>
              <a:t>1.2.4.4 – Modules de mémoire</a:t>
            </a:r>
          </a:p>
          <a:p>
            <a:pPr rtl="0"/>
            <a:r>
              <a:rPr lang="fr-FR"/>
              <a:t>1.2.4.5 – Vérifiez votre compréhension : Mémoire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35</a:t>
            </a:fld>
            <a:endParaRPr>
              <a:solidFill>
                <a:prstClr val="black"/>
              </a:solidFill>
            </a:endParaRPr>
          </a:p>
        </p:txBody>
      </p:sp>
    </p:spTree>
    <p:extLst>
      <p:ext uri="{BB962C8B-B14F-4D97-AF65-F5344CB8AC3E}">
        <p14:creationId xmlns:p14="http://schemas.microsoft.com/office/powerpoint/2010/main" val="2232929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1.2.5 – Cartes d'extension et</a:t>
            </a:r>
            <a:r>
              <a:rPr lang="fr-FR" baseline="0"/>
              <a:t> slots d'extension</a:t>
            </a:r>
          </a:p>
          <a:p>
            <a:pPr rtl="0"/>
            <a:r>
              <a:rPr lang="fr-FR"/>
              <a:t>1.2.5.1 – Cartes d'extension et slots d'extension</a:t>
            </a:r>
          </a:p>
          <a:p>
            <a:pPr rtl="0"/>
            <a:r>
              <a:rPr lang="fr-FR"/>
              <a:t>1.2.5.2 – Vérifiez votre compréhension : Cartes d'extension et slots d'extension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36</a:t>
            </a:fld>
            <a:endParaRPr>
              <a:solidFill>
                <a:prstClr val="black"/>
              </a:solidFill>
            </a:endParaRPr>
          </a:p>
        </p:txBody>
      </p:sp>
    </p:spTree>
    <p:extLst>
      <p:ext uri="{BB962C8B-B14F-4D97-AF65-F5344CB8AC3E}">
        <p14:creationId xmlns:p14="http://schemas.microsoft.com/office/powerpoint/2010/main" val="866512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1.2.5 – Cartes d'extension et slots d'extension</a:t>
            </a:r>
          </a:p>
          <a:p>
            <a:pPr rtl="0"/>
            <a:r>
              <a:rPr lang="fr-FR"/>
              <a:t>1.2.5.1 – Cartes d'extension</a:t>
            </a:r>
          </a:p>
          <a:p>
            <a:pPr rtl="0"/>
            <a:r>
              <a:rPr lang="fr-FR"/>
              <a:t>1.2.5.2 – Vérifiez votre compréhension : Cartes d'extension et slots d'extension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37</a:t>
            </a:fld>
            <a:endParaRPr>
              <a:solidFill>
                <a:prstClr val="black"/>
              </a:solidFill>
            </a:endParaRPr>
          </a:p>
        </p:txBody>
      </p:sp>
    </p:spTree>
    <p:extLst>
      <p:ext uri="{BB962C8B-B14F-4D97-AF65-F5344CB8AC3E}">
        <p14:creationId xmlns:p14="http://schemas.microsoft.com/office/powerpoint/2010/main" val="2420759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1.2.6 – Lecteurs de disques durs et disques SSD</a:t>
            </a:r>
          </a:p>
          <a:p>
            <a:pPr rtl="0"/>
            <a:r>
              <a:rPr lang="fr-FR"/>
              <a:t>1.2.6.1 – Types de périphériques de stockage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38</a:t>
            </a:fld>
            <a:endParaRPr>
              <a:solidFill>
                <a:prstClr val="black"/>
              </a:solidFill>
            </a:endParaRPr>
          </a:p>
        </p:txBody>
      </p:sp>
    </p:spTree>
    <p:extLst>
      <p:ext uri="{BB962C8B-B14F-4D97-AF65-F5344CB8AC3E}">
        <p14:creationId xmlns:p14="http://schemas.microsoft.com/office/powerpoint/2010/main" val="3043204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1.2.6 – Lecteurs de disques durs et disques SSD</a:t>
            </a:r>
          </a:p>
          <a:p>
            <a:pPr rtl="0"/>
            <a:r>
              <a:rPr lang="fr-FR"/>
              <a:t>1.2.6.2 – Interfaces des périphériques de stockage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39</a:t>
            </a:fld>
            <a:endParaRPr>
              <a:solidFill>
                <a:prstClr val="black"/>
              </a:solidFill>
            </a:endParaRPr>
          </a:p>
        </p:txBody>
      </p:sp>
    </p:spTree>
    <p:extLst>
      <p:ext uri="{BB962C8B-B14F-4D97-AF65-F5344CB8AC3E}">
        <p14:creationId xmlns:p14="http://schemas.microsoft.com/office/powerpoint/2010/main" val="3468851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4</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1.2.6 – Lecteurs de disques durs et disques SSD</a:t>
            </a:r>
          </a:p>
          <a:p>
            <a:pPr rtl="0"/>
            <a:r>
              <a:rPr lang="fr-FR"/>
              <a:t>1.2.6.3 – Stockage magnétique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40</a:t>
            </a:fld>
            <a:endParaRPr>
              <a:solidFill>
                <a:prstClr val="black"/>
              </a:solidFill>
            </a:endParaRPr>
          </a:p>
        </p:txBody>
      </p:sp>
    </p:spTree>
    <p:extLst>
      <p:ext uri="{BB962C8B-B14F-4D97-AF65-F5344CB8AC3E}">
        <p14:creationId xmlns:p14="http://schemas.microsoft.com/office/powerpoint/2010/main" val="2192371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1.2.6 – Lecteurs de disques durs et disques SSD</a:t>
            </a:r>
          </a:p>
          <a:p>
            <a:pPr rtl="0"/>
            <a:r>
              <a:rPr lang="fr-FR"/>
              <a:t>1.2.6.4 – Stockage semi-conducteur</a:t>
            </a:r>
          </a:p>
          <a:p>
            <a:pPr rtl="0"/>
            <a:r>
              <a:rPr lang="fr-FR"/>
              <a:t>1.2.6.5 – Vérifiez votre compréhension : Périphériques de stockage des données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41</a:t>
            </a:fld>
            <a:endParaRPr>
              <a:solidFill>
                <a:prstClr val="black"/>
              </a:solidFill>
            </a:endParaRPr>
          </a:p>
        </p:txBody>
      </p:sp>
    </p:spTree>
    <p:extLst>
      <p:ext uri="{BB962C8B-B14F-4D97-AF65-F5344CB8AC3E}">
        <p14:creationId xmlns:p14="http://schemas.microsoft.com/office/powerpoint/2010/main" val="2852474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1.2.6 – Lecteurs de disques durs et disques SSD</a:t>
            </a:r>
          </a:p>
          <a:p>
            <a:pPr rtl="0"/>
            <a:r>
              <a:rPr lang="fr-FR"/>
              <a:t>1.2.6.4 – Stockage semi-conducteur</a:t>
            </a:r>
          </a:p>
          <a:p>
            <a:pPr rtl="0"/>
            <a:r>
              <a:rPr lang="fr-FR"/>
              <a:t>1.2.6.5 – Vérifiez votre compréhension : Périphériques de stockage des données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42</a:t>
            </a:fld>
            <a:endParaRPr>
              <a:solidFill>
                <a:prstClr val="black"/>
              </a:solidFill>
            </a:endParaRPr>
          </a:p>
        </p:txBody>
      </p:sp>
    </p:spTree>
    <p:extLst>
      <p:ext uri="{BB962C8B-B14F-4D97-AF65-F5344CB8AC3E}">
        <p14:creationId xmlns:p14="http://schemas.microsoft.com/office/powerpoint/2010/main" val="2692505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1.2.7 – Périphériques de stockage optiques</a:t>
            </a:r>
          </a:p>
          <a:p>
            <a:pPr rtl="0"/>
            <a:r>
              <a:rPr lang="fr-FR"/>
              <a:t>1.2.7.1 – Types de périphériques de stockage optiques</a:t>
            </a:r>
          </a:p>
          <a:p>
            <a:pPr rtl="0"/>
            <a:r>
              <a:rPr lang="fr-FR"/>
              <a:t>1.2.7.2 – Vérifiez votre compréhension : Types de périphériques de stockage optiques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43</a:t>
            </a:fld>
            <a:endParaRPr>
              <a:solidFill>
                <a:prstClr val="black"/>
              </a:solidFill>
            </a:endParaRPr>
          </a:p>
        </p:txBody>
      </p:sp>
    </p:spTree>
    <p:extLst>
      <p:ext uri="{BB962C8B-B14F-4D97-AF65-F5344CB8AC3E}">
        <p14:creationId xmlns:p14="http://schemas.microsoft.com/office/powerpoint/2010/main" val="3509071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1.2.7 – Périphériques de stockage optiques</a:t>
            </a:r>
          </a:p>
          <a:p>
            <a:pPr rtl="0"/>
            <a:r>
              <a:rPr lang="fr-FR"/>
              <a:t>1.2.7.1 – Types de périphériques de stockage optiques</a:t>
            </a:r>
          </a:p>
          <a:p>
            <a:pPr rtl="0"/>
            <a:r>
              <a:rPr lang="fr-FR"/>
              <a:t>1.2.7.2 – Vérifiez votre compréhension : Types de périphériques de stockage optiques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44</a:t>
            </a:fld>
            <a:endParaRPr>
              <a:solidFill>
                <a:prstClr val="black"/>
              </a:solidFill>
            </a:endParaRPr>
          </a:p>
        </p:txBody>
      </p:sp>
    </p:spTree>
    <p:extLst>
      <p:ext uri="{BB962C8B-B14F-4D97-AF65-F5344CB8AC3E}">
        <p14:creationId xmlns:p14="http://schemas.microsoft.com/office/powerpoint/2010/main" val="1361013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1.2.8 – Ports, câbles et adaptateurs</a:t>
            </a:r>
          </a:p>
          <a:p>
            <a:pPr rtl="0"/>
            <a:r>
              <a:rPr lang="fr-FR"/>
              <a:t>1.2.8.1 – Ports et câbles vidéo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45</a:t>
            </a:fld>
            <a:endParaRPr>
              <a:solidFill>
                <a:prstClr val="black"/>
              </a:solidFill>
            </a:endParaRPr>
          </a:p>
        </p:txBody>
      </p:sp>
    </p:spTree>
    <p:extLst>
      <p:ext uri="{BB962C8B-B14F-4D97-AF65-F5344CB8AC3E}">
        <p14:creationId xmlns:p14="http://schemas.microsoft.com/office/powerpoint/2010/main" val="2640068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1.2.8 – Ports, câbles et adaptateurs</a:t>
            </a:r>
          </a:p>
          <a:p>
            <a:pPr rtl="0"/>
            <a:r>
              <a:rPr lang="fr-FR"/>
              <a:t>1.2.8.2 – Autres ports et câbles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46</a:t>
            </a:fld>
            <a:endParaRPr>
              <a:solidFill>
                <a:prstClr val="black"/>
              </a:solidFill>
            </a:endParaRPr>
          </a:p>
        </p:txBody>
      </p:sp>
    </p:spTree>
    <p:extLst>
      <p:ext uri="{BB962C8B-B14F-4D97-AF65-F5344CB8AC3E}">
        <p14:creationId xmlns:p14="http://schemas.microsoft.com/office/powerpoint/2010/main" val="2540088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1.2.8 – Ports, câbles et adaptateurs</a:t>
            </a:r>
          </a:p>
          <a:p>
            <a:pPr rtl="0"/>
            <a:r>
              <a:rPr lang="fr-FR"/>
              <a:t>1.2.8.3 – Adaptateurs et convertisseurs</a:t>
            </a:r>
          </a:p>
          <a:p>
            <a:pPr rtl="0"/>
            <a:r>
              <a:rPr lang="fr-FR"/>
              <a:t>1.2.8.4 – Vérifiez votre compréhension : Câbles et connecteurs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47</a:t>
            </a:fld>
            <a:endParaRPr>
              <a:solidFill>
                <a:prstClr val="black"/>
              </a:solidFill>
            </a:endParaRPr>
          </a:p>
        </p:txBody>
      </p:sp>
    </p:spTree>
    <p:extLst>
      <p:ext uri="{BB962C8B-B14F-4D97-AF65-F5344CB8AC3E}">
        <p14:creationId xmlns:p14="http://schemas.microsoft.com/office/powerpoint/2010/main" val="2443317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1.2.9 – Périphériques d'entrée</a:t>
            </a:r>
          </a:p>
          <a:p>
            <a:pPr rtl="0"/>
            <a:r>
              <a:rPr lang="fr-FR"/>
              <a:t>1.2.9.1 – Premiers périphériques d'entrée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48</a:t>
            </a:fld>
            <a:endParaRPr>
              <a:solidFill>
                <a:prstClr val="black"/>
              </a:solidFill>
            </a:endParaRPr>
          </a:p>
        </p:txBody>
      </p:sp>
    </p:spTree>
    <p:extLst>
      <p:ext uri="{BB962C8B-B14F-4D97-AF65-F5344CB8AC3E}">
        <p14:creationId xmlns:p14="http://schemas.microsoft.com/office/powerpoint/2010/main" val="382545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1.2.9 – Périphériques d'entrée</a:t>
            </a:r>
          </a:p>
          <a:p>
            <a:pPr rtl="0"/>
            <a:r>
              <a:rPr lang="fr-FR"/>
              <a:t>1.2.9.2 – Nouveaux périphériques d'entrée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49</a:t>
            </a:fld>
            <a:endParaRPr>
              <a:solidFill>
                <a:prstClr val="black"/>
              </a:solidFill>
            </a:endParaRPr>
          </a:p>
        </p:txBody>
      </p:sp>
    </p:spTree>
    <p:extLst>
      <p:ext uri="{BB962C8B-B14F-4D97-AF65-F5344CB8AC3E}">
        <p14:creationId xmlns:p14="http://schemas.microsoft.com/office/powerpoint/2010/main" val="27905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5</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1.2.9 – Périphériques d'entrée</a:t>
            </a:r>
          </a:p>
          <a:p>
            <a:pPr rtl="0"/>
            <a:r>
              <a:rPr lang="fr-FR"/>
              <a:t>1.2.9.3 – Autres périphériques d'entrée récents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50</a:t>
            </a:fld>
            <a:endParaRPr>
              <a:solidFill>
                <a:prstClr val="black"/>
              </a:solidFill>
            </a:endParaRPr>
          </a:p>
        </p:txBody>
      </p:sp>
    </p:spTree>
    <p:extLst>
      <p:ext uri="{BB962C8B-B14F-4D97-AF65-F5344CB8AC3E}">
        <p14:creationId xmlns:p14="http://schemas.microsoft.com/office/powerpoint/2010/main" val="22629547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1.2.9 – Périphériques d'entrée</a:t>
            </a:r>
          </a:p>
          <a:p>
            <a:pPr rtl="0"/>
            <a:r>
              <a:rPr lang="fr-FR"/>
              <a:t>1.2.9.4 – Périphériques d'entrée les plus récents</a:t>
            </a:r>
          </a:p>
          <a:p>
            <a:pPr rtl="0"/>
            <a:r>
              <a:rPr lang="fr-FR"/>
              <a:t>1.2.9.5 – Vérifiez votre compréhension : Périphériques d'entrée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51</a:t>
            </a:fld>
            <a:endParaRPr>
              <a:solidFill>
                <a:prstClr val="black"/>
              </a:solidFill>
            </a:endParaRPr>
          </a:p>
        </p:txBody>
      </p:sp>
    </p:spTree>
    <p:extLst>
      <p:ext uri="{BB962C8B-B14F-4D97-AF65-F5344CB8AC3E}">
        <p14:creationId xmlns:p14="http://schemas.microsoft.com/office/powerpoint/2010/main" val="769989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1.2.10 – Périphériques de sortie</a:t>
            </a:r>
          </a:p>
          <a:p>
            <a:pPr rtl="0"/>
            <a:r>
              <a:rPr lang="fr-FR"/>
              <a:t>1.2.10.1 – Qu'est-ce qu'un périphérique de sortie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52</a:t>
            </a:fld>
            <a:endParaRPr>
              <a:solidFill>
                <a:prstClr val="black"/>
              </a:solidFill>
            </a:endParaRPr>
          </a:p>
        </p:txBody>
      </p:sp>
    </p:spTree>
    <p:extLst>
      <p:ext uri="{BB962C8B-B14F-4D97-AF65-F5344CB8AC3E}">
        <p14:creationId xmlns:p14="http://schemas.microsoft.com/office/powerpoint/2010/main" val="2700616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1.2.10 – Périphériques de sortie</a:t>
            </a:r>
          </a:p>
          <a:p>
            <a:pPr rtl="0"/>
            <a:r>
              <a:rPr lang="fr-FR"/>
              <a:t>1.2.10.2 – Moniteurs et projecteurs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53</a:t>
            </a:fld>
            <a:endParaRPr>
              <a:solidFill>
                <a:prstClr val="black"/>
              </a:solidFill>
            </a:endParaRPr>
          </a:p>
        </p:txBody>
      </p:sp>
    </p:spTree>
    <p:extLst>
      <p:ext uri="{BB962C8B-B14F-4D97-AF65-F5344CB8AC3E}">
        <p14:creationId xmlns:p14="http://schemas.microsoft.com/office/powerpoint/2010/main" val="139673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1.2.10 – Périphériques de sortie</a:t>
            </a:r>
          </a:p>
          <a:p>
            <a:pPr rtl="0"/>
            <a:r>
              <a:rPr lang="fr-FR"/>
              <a:t>1.2.10.3 – Casques de réalité virtuelle et de réalité augmentée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54</a:t>
            </a:fld>
            <a:endParaRPr>
              <a:solidFill>
                <a:prstClr val="black"/>
              </a:solidFill>
            </a:endParaRPr>
          </a:p>
        </p:txBody>
      </p:sp>
    </p:spTree>
    <p:extLst>
      <p:ext uri="{BB962C8B-B14F-4D97-AF65-F5344CB8AC3E}">
        <p14:creationId xmlns:p14="http://schemas.microsoft.com/office/powerpoint/2010/main" val="38184463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1.2.10 – Périphériques de sortie</a:t>
            </a:r>
          </a:p>
          <a:p>
            <a:pPr rtl="0"/>
            <a:r>
              <a:rPr lang="fr-FR"/>
              <a:t>1.2.10.4 – Imprimantes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55</a:t>
            </a:fld>
            <a:endParaRPr>
              <a:solidFill>
                <a:prstClr val="black"/>
              </a:solidFill>
            </a:endParaRPr>
          </a:p>
        </p:txBody>
      </p:sp>
    </p:spTree>
    <p:extLst>
      <p:ext uri="{BB962C8B-B14F-4D97-AF65-F5344CB8AC3E}">
        <p14:creationId xmlns:p14="http://schemas.microsoft.com/office/powerpoint/2010/main" val="27832553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1.2 – Composants de l'ordinateur</a:t>
            </a:r>
          </a:p>
          <a:p>
            <a:pPr rtl="0"/>
            <a:r>
              <a:rPr lang="fr-FR"/>
              <a:t>1.2.10 – Périphériques de sortie</a:t>
            </a:r>
          </a:p>
          <a:p>
            <a:pPr rtl="0"/>
            <a:r>
              <a:rPr lang="fr-FR"/>
              <a:t>1.2.10.5 – Haut-parleurs et casques</a:t>
            </a:r>
          </a:p>
          <a:p>
            <a:pPr rtl="0"/>
            <a:r>
              <a:rPr lang="fr-FR"/>
              <a:t>1.2.10.6 – Vérifiez votre compréhension : Caractéristiques des périphériques de sortie audio et vidéo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56</a:t>
            </a:fld>
            <a:endParaRPr>
              <a:solidFill>
                <a:prstClr val="black"/>
              </a:solidFill>
            </a:endParaRPr>
          </a:p>
        </p:txBody>
      </p:sp>
    </p:spTree>
    <p:extLst>
      <p:ext uri="{BB962C8B-B14F-4D97-AF65-F5344CB8AC3E}">
        <p14:creationId xmlns:p14="http://schemas.microsoft.com/office/powerpoint/2010/main" val="3040206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des ordinateurs personnels</a:t>
            </a:r>
          </a:p>
          <a:p>
            <a:pPr rtl="0"/>
            <a:r>
              <a:rPr lang="fr-FR"/>
              <a:t>1.3 – Démontage d'un ordinateur</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57</a:t>
            </a:fld>
            <a:endParaRPr>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95000"/>
              </a:lnSpc>
              <a:buFontTx/>
              <a:buNone/>
            </a:pPr>
            <a:r>
              <a:rPr lang="fr-FR" sz="1200" kern="1200">
                <a:solidFill>
                  <a:schemeClr val="tx1"/>
                </a:solidFill>
                <a:latin typeface="Arial" charset="0"/>
                <a:ea typeface="ＭＳ Ｐゴシック" charset="0"/>
                <a:cs typeface="ＭＳ Ｐゴシック" charset="0"/>
              </a:rPr>
              <a:t>1 – Présentation de l'ordinateur personnel</a:t>
            </a:r>
          </a:p>
          <a:p>
            <a:pPr rtl="0">
              <a:lnSpc>
                <a:spcPct val="95000"/>
              </a:lnSpc>
              <a:buFontTx/>
              <a:buNone/>
            </a:pPr>
            <a:r>
              <a:rPr lang="fr-FR" sz="1200" kern="1200">
                <a:solidFill>
                  <a:schemeClr val="tx1"/>
                </a:solidFill>
                <a:latin typeface="Arial" charset="0"/>
                <a:ea typeface="ＭＳ Ｐゴシック" charset="0"/>
                <a:cs typeface="ＭＳ Ｐゴシック" charset="0"/>
              </a:rPr>
              <a:t>1.3 – Démontage d'un ordinateur</a:t>
            </a:r>
          </a:p>
          <a:p>
            <a:pPr rtl="0">
              <a:lnSpc>
                <a:spcPct val="95000"/>
              </a:lnSpc>
              <a:buFontTx/>
              <a:buNone/>
            </a:pPr>
            <a:r>
              <a:rPr lang="fr-FR" sz="1200" kern="1200">
                <a:solidFill>
                  <a:schemeClr val="tx1"/>
                </a:solidFill>
                <a:latin typeface="Arial" charset="0"/>
                <a:ea typeface="ＭＳ Ｐゴシック" charset="0"/>
                <a:cs typeface="ＭＳ Ｐゴシック" charset="0"/>
              </a:rPr>
              <a:t>1.3.1 – Boîte à outils du technicien</a:t>
            </a:r>
          </a:p>
          <a:p>
            <a:pPr rtl="0">
              <a:lnSpc>
                <a:spcPct val="95000"/>
              </a:lnSpc>
              <a:buFontTx/>
              <a:buNone/>
            </a:pPr>
            <a:r>
              <a:rPr lang="fr-FR" sz="1200" kern="1200">
                <a:solidFill>
                  <a:schemeClr val="tx1"/>
                </a:solidFill>
                <a:latin typeface="Arial" charset="0"/>
                <a:ea typeface="ＭＳ Ｐゴシック" charset="0"/>
                <a:cs typeface="ＭＳ Ｐゴシック" charset="0"/>
              </a:rPr>
              <a:t>1.3.1.1 – Explication vidéo : Boîte à outils du technicien</a:t>
            </a:r>
          </a:p>
          <a:p>
            <a:pPr rtl="0">
              <a:lnSpc>
                <a:spcPct val="95000"/>
              </a:lnSpc>
              <a:buFontTx/>
              <a:buNone/>
            </a:pPr>
            <a:r>
              <a:rPr lang="fr-FR"/>
              <a:t>1.3.1.2 – Vérifiez votre compréhension : Boîte à outils du technicien</a:t>
            </a:r>
          </a:p>
        </p:txBody>
      </p:sp>
    </p:spTree>
    <p:extLst>
      <p:ext uri="{BB962C8B-B14F-4D97-AF65-F5344CB8AC3E}">
        <p14:creationId xmlns:p14="http://schemas.microsoft.com/office/powerpoint/2010/main" val="3301465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95000"/>
              </a:lnSpc>
              <a:buFontTx/>
              <a:buNone/>
            </a:pPr>
            <a:r>
              <a:rPr lang="fr-FR" sz="1200" kern="1200">
                <a:solidFill>
                  <a:schemeClr val="tx1"/>
                </a:solidFill>
                <a:latin typeface="Arial" charset="0"/>
                <a:ea typeface="ＭＳ Ｐゴシック" charset="0"/>
                <a:cs typeface="ＭＳ Ｐゴシック" charset="0"/>
              </a:rPr>
              <a:t>1 – Présentation de l'ordinateur personnel</a:t>
            </a:r>
          </a:p>
          <a:p>
            <a:pPr rtl="0">
              <a:lnSpc>
                <a:spcPct val="95000"/>
              </a:lnSpc>
              <a:buFontTx/>
              <a:buNone/>
            </a:pPr>
            <a:r>
              <a:rPr lang="fr-FR" sz="1200" kern="1200">
                <a:solidFill>
                  <a:schemeClr val="tx1"/>
                </a:solidFill>
                <a:latin typeface="Arial" charset="0"/>
                <a:ea typeface="ＭＳ Ｐゴシック" charset="0"/>
                <a:cs typeface="ＭＳ Ｐゴシック" charset="0"/>
              </a:rPr>
              <a:t>1.3 – Démontage d'un ordinateur</a:t>
            </a:r>
          </a:p>
          <a:p>
            <a:pPr rtl="0">
              <a:lnSpc>
                <a:spcPct val="95000"/>
              </a:lnSpc>
              <a:buFontTx/>
              <a:buNone/>
            </a:pPr>
            <a:r>
              <a:rPr lang="fr-FR" sz="1200" kern="1200">
                <a:solidFill>
                  <a:schemeClr val="tx1"/>
                </a:solidFill>
                <a:latin typeface="Arial" charset="0"/>
                <a:ea typeface="ＭＳ Ｐゴシック" charset="0"/>
                <a:cs typeface="ＭＳ Ｐゴシック" charset="0"/>
              </a:rPr>
              <a:t>1.3.2 – Démontage d'un ordinateur</a:t>
            </a:r>
          </a:p>
          <a:p>
            <a:pPr rtl="0">
              <a:lnSpc>
                <a:spcPct val="95000"/>
              </a:lnSpc>
              <a:buFontTx/>
              <a:buNone/>
            </a:pPr>
            <a:r>
              <a:rPr lang="fr-FR" sz="1200" kern="1200">
                <a:solidFill>
                  <a:schemeClr val="tx1"/>
                </a:solidFill>
                <a:latin typeface="Arial" charset="0"/>
                <a:ea typeface="ＭＳ Ｐゴシック" charset="0"/>
                <a:cs typeface="ＭＳ Ｐゴシック" charset="0"/>
              </a:rPr>
              <a:t>1.3.2.1 – Démonstration vidéo : Démontage d'un ordinateur</a:t>
            </a:r>
          </a:p>
        </p:txBody>
      </p:sp>
    </p:spTree>
    <p:extLst>
      <p:ext uri="{BB962C8B-B14F-4D97-AF65-F5344CB8AC3E}">
        <p14:creationId xmlns:p14="http://schemas.microsoft.com/office/powerpoint/2010/main" val="658280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6</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 – Présentation de l'ordinateur personnel</a:t>
            </a:r>
          </a:p>
          <a:p>
            <a:pPr rtl="0"/>
            <a:r>
              <a:rPr lang="fr-FR"/>
              <a:t>1.3 – Démontage d'un ordinateur</a:t>
            </a:r>
          </a:p>
          <a:p>
            <a:pPr rtl="0"/>
            <a:r>
              <a:rPr lang="fr-FR"/>
              <a:t>1.3.2 – Démontage d'un ordinateur</a:t>
            </a:r>
          </a:p>
          <a:p>
            <a:pPr rtl="0"/>
            <a:r>
              <a:rPr lang="fr-FR"/>
              <a:t>1.3.2.2 – Travaux pratiques : Démontage d'un ordinateur</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60</a:t>
            </a:fld>
            <a:endParaRPr>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1 – Présentation de l'ordinateur personnel</a:t>
            </a:r>
          </a:p>
          <a:p>
            <a:pPr rtl="0">
              <a:buFontTx/>
              <a:buNone/>
            </a:pPr>
            <a:r>
              <a:rPr lang="fr-FR" sz="1200" b="0"/>
              <a:t>1.4 – Résumé du chapitre</a:t>
            </a:r>
          </a:p>
        </p:txBody>
      </p:sp>
      <p:sp>
        <p:nvSpPr>
          <p:cNvPr id="4" name="Slide Number Placeholder 3"/>
          <p:cNvSpPr>
            <a:spLocks noGrp="1"/>
          </p:cNvSpPr>
          <p:nvPr>
            <p:ph type="sldNum" sz="quarter" idx="10"/>
          </p:nvPr>
        </p:nvSpPr>
        <p:spPr/>
        <p:txBody>
          <a:bodyPr/>
          <a:lstStyle/>
          <a:p>
            <a:pPr rtl="0"/>
            <a:fld id="{5641018C-6CAF-B84E-B92C-ECB119457FBA}" type="slidenum">
              <a:rPr/>
              <a:t>61</a:t>
            </a:fld>
            <a:endParaRPr/>
          </a:p>
        </p:txBody>
      </p:sp>
    </p:spTree>
    <p:extLst>
      <p:ext uri="{BB962C8B-B14F-4D97-AF65-F5344CB8AC3E}">
        <p14:creationId xmlns:p14="http://schemas.microsoft.com/office/powerpoint/2010/main" val="1764100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62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 – Présentation de l'ordinateur personnel</a:t>
            </a:r>
          </a:p>
          <a:p>
            <a:pPr rtl="0"/>
            <a:r>
              <a:rPr lang="fr-FR"/>
              <a:t>1.4 – Résumé du chapitre</a:t>
            </a:r>
          </a:p>
          <a:p>
            <a:pPr rtl="0"/>
            <a:r>
              <a:rPr lang="fr-FR"/>
              <a:t>1.4.1 – Conclusion </a:t>
            </a:r>
          </a:p>
        </p:txBody>
      </p:sp>
    </p:spTree>
    <p:extLst>
      <p:ext uri="{BB962C8B-B14F-4D97-AF65-F5344CB8AC3E}">
        <p14:creationId xmlns:p14="http://schemas.microsoft.com/office/powerpoint/2010/main" val="3255448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a:t>63</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fr-FR"/>
              <a:t>1 – Présentation de l'ordinateur personnel</a:t>
            </a:r>
          </a:p>
          <a:p>
            <a:pPr rtl="0">
              <a:lnSpc>
                <a:spcPct val="80000"/>
              </a:lnSpc>
              <a:buFontTx/>
              <a:buNone/>
            </a:pPr>
            <a:r>
              <a:rPr lang="fr-FR">
                <a:latin typeface="Arial" charset="0"/>
              </a:rPr>
              <a:t>Nouveaux termes/commandes</a:t>
            </a:r>
          </a:p>
        </p:txBody>
      </p:sp>
    </p:spTree>
    <p:extLst>
      <p:ext uri="{BB962C8B-B14F-4D97-AF65-F5344CB8AC3E}">
        <p14:creationId xmlns:p14="http://schemas.microsoft.com/office/powerpoint/2010/main" val="2246742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a:t>64</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fr-FR"/>
              <a:t>1 – Présentation de l'ordinateur personnel</a:t>
            </a:r>
          </a:p>
          <a:p>
            <a:pPr rtl="0">
              <a:lnSpc>
                <a:spcPct val="80000"/>
              </a:lnSpc>
              <a:buFontTx/>
              <a:buNone/>
            </a:pPr>
            <a:r>
              <a:rPr lang="fr-FR">
                <a:latin typeface="Arial" charset="0"/>
              </a:rPr>
              <a:t>Nouveaux termes/commandes</a:t>
            </a:r>
          </a:p>
        </p:txBody>
      </p:sp>
    </p:spTree>
    <p:extLst>
      <p:ext uri="{BB962C8B-B14F-4D97-AF65-F5344CB8AC3E}">
        <p14:creationId xmlns:p14="http://schemas.microsoft.com/office/powerpoint/2010/main" val="1302182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a:t>65</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fr-FR"/>
              <a:t>1 – Présentation de l'ordinateur personnel</a:t>
            </a:r>
          </a:p>
          <a:p>
            <a:pPr rtl="0">
              <a:lnSpc>
                <a:spcPct val="80000"/>
              </a:lnSpc>
              <a:buFontTx/>
              <a:buNone/>
            </a:pPr>
            <a:r>
              <a:rPr lang="fr-FR">
                <a:latin typeface="Arial" charset="0"/>
              </a:rPr>
              <a:t>Nouveaux termes/commandes</a:t>
            </a:r>
          </a:p>
        </p:txBody>
      </p:sp>
    </p:spTree>
    <p:extLst>
      <p:ext uri="{BB962C8B-B14F-4D97-AF65-F5344CB8AC3E}">
        <p14:creationId xmlns:p14="http://schemas.microsoft.com/office/powerpoint/2010/main" val="777465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146689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7</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8</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a:t>9</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088282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209200" y="4649320"/>
            <a:ext cx="3261600" cy="246851"/>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a:t>
            </a:r>
            <a:r>
              <a:rPr lang="fr-FR" sz="600" smtClean="0">
                <a:solidFill>
                  <a:schemeClr val="accent5">
                    <a:lumMod val="50000"/>
                  </a:schemeClr>
                </a:solidFill>
                <a:latin typeface="+mn-lt"/>
                <a:ea typeface="+mn-ea"/>
                <a:cs typeface="CiscoSans Thin"/>
              </a:rPr>
              <a:t>réservés. Informations </a:t>
            </a:r>
            <a:r>
              <a:rPr lang="fr-FR" sz="600">
                <a:solidFill>
                  <a:schemeClr val="accent5">
                    <a:lumMod val="50000"/>
                  </a:schemeClr>
                </a:solidFill>
                <a:latin typeface="+mn-lt"/>
                <a:ea typeface="+mn-ea"/>
                <a:cs typeface="CiscoSans Thin"/>
              </a:rPr>
              <a:t>confidentielles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207541" y="4741653"/>
            <a:ext cx="3259621"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 2016 Cisco et/ou ses filiales. Tous droits </a:t>
            </a:r>
            <a:r>
              <a:rPr lang="fr-FR" sz="600" smtClean="0">
                <a:solidFill>
                  <a:schemeClr val="accent3">
                    <a:lumMod val="85000"/>
                  </a:schemeClr>
                </a:solidFill>
                <a:latin typeface="+mn-lt"/>
                <a:ea typeface="+mn-ea"/>
                <a:cs typeface="CiscoSans Thin"/>
              </a:rPr>
              <a:t>réservés. Informations </a:t>
            </a:r>
            <a:r>
              <a:rPr lang="fr-FR" sz="600">
                <a:solidFill>
                  <a:schemeClr val="accent3">
                    <a:lumMod val="85000"/>
                  </a:schemeClr>
                </a:solidFill>
                <a:latin typeface="+mn-lt"/>
                <a:ea typeface="+mn-ea"/>
                <a:cs typeface="CiscoSans Thin"/>
              </a:rPr>
              <a:t>confidentielles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hyperlink" Target="https://community.cisco.com/" TargetMode="External"/><Relationship Id="rId4" Type="http://schemas.openxmlformats.org/officeDocument/2006/relationships/hyperlink" Target="https://community.cisco.com/t5/networking-academy/ct-p/Netacad"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0.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fr-FR">
                <a:solidFill>
                  <a:schemeClr val="accent5">
                    <a:lumMod val="40000"/>
                    <a:lumOff val="60000"/>
                  </a:schemeClr>
                </a:solidFill>
              </a:rPr>
              <a:t>Chapitre 1 : Présentation de l'ordinateur personnel</a:t>
            </a:r>
          </a:p>
        </p:txBody>
      </p:sp>
      <p:sp>
        <p:nvSpPr>
          <p:cNvPr id="5" name="Text Placeholder 4"/>
          <p:cNvSpPr>
            <a:spLocks noGrp="1"/>
          </p:cNvSpPr>
          <p:nvPr>
            <p:ph type="body" sz="quarter" idx="13"/>
          </p:nvPr>
        </p:nvSpPr>
        <p:spPr>
          <a:xfrm>
            <a:off x="469497" y="3127609"/>
            <a:ext cx="5925246" cy="299001"/>
          </a:xfrm>
        </p:spPr>
        <p:txBody>
          <a:bodyPr/>
          <a:lstStyle/>
          <a:p>
            <a:pPr rtl="0"/>
            <a:r>
              <a:rPr lang="fr-FR">
                <a:solidFill>
                  <a:schemeClr val="bg2">
                    <a:lumMod val="40000"/>
                    <a:lumOff val="60000"/>
                  </a:schemeClr>
                </a:solidFill>
              </a:rPr>
              <a:t>Supports de l'instructeur</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IT Essentials 7.0</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Chapitre 1 : bonnes pratiques (suite)</a:t>
            </a:r>
          </a:p>
        </p:txBody>
      </p:sp>
      <p:sp>
        <p:nvSpPr>
          <p:cNvPr id="11266" name="Rectangle 34"/>
          <p:cNvSpPr>
            <a:spLocks noGrp="1" noChangeArrowheads="1"/>
          </p:cNvSpPr>
          <p:nvPr>
            <p:ph idx="1"/>
          </p:nvPr>
        </p:nvSpPr>
        <p:spPr>
          <a:xfrm>
            <a:off x="145357" y="988181"/>
            <a:ext cx="8853286" cy="4155319"/>
          </a:xfrm>
        </p:spPr>
        <p:txBody>
          <a:bodyPr/>
          <a:lstStyle/>
          <a:p>
            <a:pPr rtl="0"/>
            <a:r>
              <a:rPr lang="fr-FR"/>
              <a:t>Section 1.2 (suite)</a:t>
            </a:r>
          </a:p>
          <a:p>
            <a:pPr lvl="2" rtl="0"/>
            <a:r>
              <a:rPr lang="fr-FR" sz="1400"/>
              <a:t>Faites passer aux étudiants certains de ces composants pendant que vous les décrivez.</a:t>
            </a:r>
          </a:p>
          <a:p>
            <a:pPr lvl="2" rtl="0"/>
            <a:r>
              <a:rPr lang="fr-FR" sz="1400"/>
              <a:t>Si vous ne possédez aucun composant, présentez-les dans un fichier PPT et demandez aux étudiants de les identifier.</a:t>
            </a:r>
          </a:p>
          <a:p>
            <a:pPr lvl="2" rtl="0"/>
            <a:r>
              <a:rPr lang="fr-FR" sz="1400"/>
              <a:t>Montrez aux étudiants les différents câbles et demandez-leur quels périphériques connecter à ce type de câbles.</a:t>
            </a:r>
          </a:p>
          <a:p>
            <a:pPr rtl="0"/>
            <a:r>
              <a:rPr lang="fr-FR"/>
              <a:t>Section 1.3</a:t>
            </a:r>
          </a:p>
          <a:p>
            <a:pPr lvl="1" rtl="0"/>
            <a:r>
              <a:rPr lang="fr-FR"/>
              <a:t>Posez les questions suivantes aux étudiants afin de les faire débattre :</a:t>
            </a:r>
          </a:p>
          <a:p>
            <a:pPr lvl="2" rtl="0"/>
            <a:r>
              <a:rPr lang="fr-FR"/>
              <a:t>Avez-vous démonté ou monté un ordinateur de bureau ? </a:t>
            </a:r>
          </a:p>
          <a:p>
            <a:pPr lvl="2" rtl="0"/>
            <a:r>
              <a:rPr lang="fr-FR"/>
              <a:t>Avez-vous remplacé un composant sur un ordinateur portable ?</a:t>
            </a:r>
          </a:p>
          <a:p>
            <a:pPr lvl="1" rtl="0"/>
            <a:r>
              <a:rPr lang="fr-FR"/>
              <a:t>Si vous en avez le temps, projetez la vidéo du démontage d'un ordinateur fournie avec le programme, ou une autre vidéo si aucun ordinateur n'est disponible pour le démontage.</a:t>
            </a:r>
          </a:p>
          <a:p>
            <a:pPr lvl="2"/>
            <a:endParaRPr lang="en-US" altLang="ja-JP" dirty="0"/>
          </a:p>
          <a:p>
            <a:pPr marL="0" indent="0">
              <a:lnSpc>
                <a:spcPct val="85000"/>
              </a:lnSpc>
              <a:spcBef>
                <a:spcPct val="30000"/>
              </a:spcBef>
              <a:buNone/>
            </a:pPr>
            <a:endParaRPr lang="en-US" dirty="0"/>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8442215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p:nvPr>
        </p:nvSpPr>
        <p:spPr/>
        <p:txBody>
          <a:bodyPr/>
          <a:lstStyle/>
          <a:p>
            <a:pPr rtl="0" eaLnBrk="1" hangingPunct="1"/>
            <a:r>
              <a:rPr lang="fr-FR"/>
              <a:t>Chapitre 1 : aide supplémentaire</a:t>
            </a:r>
          </a:p>
        </p:txBody>
      </p:sp>
      <p:sp>
        <p:nvSpPr>
          <p:cNvPr id="20483" name="Rectangle 34"/>
          <p:cNvSpPr>
            <a:spLocks noGrp="1" noChangeArrowheads="1"/>
          </p:cNvSpPr>
          <p:nvPr>
            <p:ph idx="1"/>
          </p:nvPr>
        </p:nvSpPr>
        <p:spPr>
          <a:xfrm>
            <a:off x="1210961" y="1128584"/>
            <a:ext cx="6969211" cy="3825679"/>
          </a:xfrm>
        </p:spPr>
        <p:txBody>
          <a:bodyPr/>
          <a:lstStyle/>
          <a:p>
            <a:pPr rtl="0">
              <a:lnSpc>
                <a:spcPct val="95000"/>
              </a:lnSpc>
              <a:spcBef>
                <a:spcPct val="30000"/>
              </a:spcBef>
              <a:spcAft>
                <a:spcPts val="900"/>
              </a:spcAft>
              <a:defRPr/>
            </a:pPr>
            <a:r>
              <a:rPr lang="fr-FR" sz="1480"/>
              <a:t>Pour obtenir une aide supplémentaire concernant les stratégies d'apprentissage, notamment les plans de cours, les analogies pour les concepts difficiles et les sujets de discussion, consultez la Communauté ITE à l'adresse </a:t>
            </a:r>
            <a:r>
              <a:rPr lang="fr-FR" sz="1480">
                <a:hlinkClick r:id="rId4"/>
              </a:rPr>
              <a:t>https://community.cisco.com/t5/networking-academy/ct-p/Netacad</a:t>
            </a:r>
            <a:r>
              <a:rPr lang="fr-FR" sz="1480"/>
              <a:t>, ou rendez-vous sur le site </a:t>
            </a:r>
            <a:r>
              <a:rPr lang="fr-FR" sz="1480">
                <a:hlinkClick r:id="rId5"/>
              </a:rPr>
              <a:t>https://community.cisco.com</a:t>
            </a:r>
            <a:r>
              <a:rPr lang="fr-FR" sz="1480"/>
              <a:t>.</a:t>
            </a:r>
          </a:p>
          <a:p>
            <a:pPr rtl="0">
              <a:lnSpc>
                <a:spcPct val="95000"/>
              </a:lnSpc>
              <a:spcBef>
                <a:spcPct val="30000"/>
              </a:spcBef>
              <a:defRPr/>
            </a:pPr>
            <a:r>
              <a:rPr lang="fr-FR" sz="1480"/>
              <a:t>Si vous souhaitez partager des plans de cours ou des ressources, placez-les sur le site de la communauté ITE afin d'aider les autres instructeurs.</a:t>
            </a:r>
          </a:p>
        </p:txBody>
      </p:sp>
    </p:spTree>
    <p:custDataLst>
      <p:tags r:id="rId1"/>
    </p:custDataLst>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pPr rtl="0"/>
            <a:r>
              <a:rPr lang="fr-FR">
                <a:solidFill>
                  <a:schemeClr val="accent5">
                    <a:lumMod val="40000"/>
                    <a:lumOff val="60000"/>
                  </a:schemeClr>
                </a:solidFill>
              </a:rPr>
              <a:t>Chapitre 1 : Présentation de l'ordinateur personnel</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IT Essentials 7.0</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Chapitre 1 – Sections et objectifs</a:t>
            </a:r>
          </a:p>
        </p:txBody>
      </p:sp>
      <p:sp>
        <p:nvSpPr>
          <p:cNvPr id="4099" name="Rectangle 34"/>
          <p:cNvSpPr>
            <a:spLocks noGrp="1" noChangeArrowheads="1"/>
          </p:cNvSpPr>
          <p:nvPr>
            <p:ph idx="1"/>
          </p:nvPr>
        </p:nvSpPr>
        <p:spPr>
          <a:xfrm>
            <a:off x="-1" y="710713"/>
            <a:ext cx="7606146" cy="4155319"/>
          </a:xfrm>
        </p:spPr>
        <p:txBody>
          <a:bodyPr/>
          <a:lstStyle/>
          <a:p>
            <a:pPr rtl="0"/>
            <a:r>
              <a:rPr lang="fr-FR"/>
              <a:t>1.1 – Ordinateurs personnels</a:t>
            </a:r>
          </a:p>
          <a:p>
            <a:pPr marL="469106" lvl="1" indent="-214313" rtl="0">
              <a:buFont typeface="Arial" panose="020B0604020202020204" pitchFamily="34" charset="0"/>
              <a:buChar char="•"/>
            </a:pPr>
            <a:r>
              <a:rPr lang="fr-FR" sz="1350"/>
              <a:t>Expliquer le mode de sécurisation des différents composants d'un ordinateur personnel</a:t>
            </a:r>
          </a:p>
          <a:p>
            <a:pPr marL="469106" lvl="1" indent="-214313" rtl="0">
              <a:buFont typeface="Arial" panose="020B0604020202020204" pitchFamily="34" charset="0"/>
              <a:buChar char="•"/>
            </a:pPr>
            <a:r>
              <a:rPr lang="fr-FR" sz="1350"/>
              <a:t>Expliquer les composants d'un ordinateur</a:t>
            </a:r>
          </a:p>
          <a:p>
            <a:pPr marL="469106" lvl="1" indent="-214313" rtl="0">
              <a:buFont typeface="Arial" panose="020B0604020202020204" pitchFamily="34" charset="0"/>
              <a:buChar char="•"/>
            </a:pPr>
            <a:r>
              <a:rPr lang="fr-FR"/>
              <a:t>Expliquer la sécurité électrique et les décharges électrostatiques</a:t>
            </a:r>
          </a:p>
          <a:p>
            <a:pPr rtl="0"/>
            <a:r>
              <a:rPr lang="fr-FR"/>
              <a:t>1.2 – Composants de l'ordinateur</a:t>
            </a:r>
          </a:p>
          <a:p>
            <a:pPr marL="469106" lvl="1" indent="-214313" rtl="0">
              <a:buFont typeface="Arial" panose="020B0604020202020204" pitchFamily="34" charset="0"/>
              <a:buChar char="•"/>
            </a:pPr>
            <a:r>
              <a:rPr lang="fr-FR" sz="1350"/>
              <a:t>Expliquer les caractéristiques et les fonctions des composants de l'ordinateur </a:t>
            </a:r>
          </a:p>
          <a:p>
            <a:pPr marL="469106" lvl="1" indent="-214313" rtl="0">
              <a:buFont typeface="Arial" panose="020B0604020202020204" pitchFamily="34" charset="0"/>
              <a:buChar char="•"/>
            </a:pPr>
            <a:r>
              <a:rPr lang="fr-FR"/>
              <a:t>Décrire les boîtiers et les alimentations </a:t>
            </a:r>
          </a:p>
          <a:p>
            <a:pPr marL="469106" lvl="1" indent="-214313" rtl="0">
              <a:buFont typeface="Arial" panose="020B0604020202020204" pitchFamily="34" charset="0"/>
              <a:buChar char="•"/>
            </a:pPr>
            <a:r>
              <a:rPr lang="fr-FR"/>
              <a:t>Décrire les cartes mères</a:t>
            </a:r>
          </a:p>
          <a:p>
            <a:pPr marL="469106" lvl="1" indent="-214313" rtl="0">
              <a:buFont typeface="Arial" panose="020B0604020202020204" pitchFamily="34" charset="0"/>
              <a:buChar char="•"/>
            </a:pPr>
            <a:r>
              <a:rPr lang="fr-FR"/>
              <a:t>Décrire les processeurs</a:t>
            </a:r>
          </a:p>
          <a:p>
            <a:pPr marL="469106" lvl="1" indent="-214313" rtl="0">
              <a:buFont typeface="Arial" panose="020B0604020202020204" pitchFamily="34" charset="0"/>
              <a:buChar char="•"/>
            </a:pPr>
            <a:r>
              <a:rPr lang="fr-FR"/>
              <a:t>Expliquer les types de mémoire</a:t>
            </a:r>
          </a:p>
          <a:p>
            <a:pPr marL="469106" lvl="1" indent="-214313" rtl="0">
              <a:buFont typeface="Arial" panose="020B0604020202020204" pitchFamily="34" charset="0"/>
              <a:buChar char="•"/>
            </a:pPr>
            <a:r>
              <a:rPr lang="fr-FR"/>
              <a:t>Décrire les cartes réseau et les slots d'extension</a:t>
            </a:r>
          </a:p>
          <a:p>
            <a:pPr marL="469106" lvl="1" indent="-214313" rtl="0">
              <a:buFont typeface="Arial" panose="020B0604020202020204" pitchFamily="34" charset="0"/>
              <a:buChar char="•"/>
            </a:pPr>
            <a:r>
              <a:rPr lang="fr-FR"/>
              <a:t>Décrire les disques durs et les disques SSD</a:t>
            </a:r>
          </a:p>
          <a:p>
            <a:pPr marL="280194" indent="-214313">
              <a:buFont typeface="Arial" panose="020B0604020202020204" pitchFamily="34" charset="0"/>
              <a:buChar char="•"/>
            </a:pPr>
            <a:endParaRPr lang="en-US" dirty="0"/>
          </a:p>
          <a:p>
            <a:pPr marL="65881" indent="0">
              <a:buNone/>
            </a:pPr>
            <a:endParaRPr lang="en-US" sz="1450" dirty="0"/>
          </a:p>
          <a:p>
            <a:pPr marL="542131" lvl="2" indent="-214313">
              <a:buFont typeface="Arial" panose="020B0604020202020204" pitchFamily="34" charset="0"/>
              <a:buChar char="•"/>
            </a:pPr>
            <a:endParaRPr lang="en-US" sz="1150" dirty="0"/>
          </a:p>
          <a:p>
            <a:pPr marL="327818" lvl="2" indent="0">
              <a:buNone/>
            </a:pPr>
            <a:endParaRPr lang="en-US" sz="1150" dirty="0"/>
          </a:p>
        </p:txBody>
      </p:sp>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Chapitre 1 : Sections et objectifs (suite)</a:t>
            </a:r>
          </a:p>
        </p:txBody>
      </p:sp>
      <p:sp>
        <p:nvSpPr>
          <p:cNvPr id="4099" name="Rectangle 34"/>
          <p:cNvSpPr>
            <a:spLocks noGrp="1" noChangeArrowheads="1"/>
          </p:cNvSpPr>
          <p:nvPr>
            <p:ph idx="1"/>
          </p:nvPr>
        </p:nvSpPr>
        <p:spPr>
          <a:xfrm>
            <a:off x="103526" y="702692"/>
            <a:ext cx="7821274" cy="4155319"/>
          </a:xfrm>
        </p:spPr>
        <p:txBody>
          <a:bodyPr/>
          <a:lstStyle/>
          <a:p>
            <a:pPr rtl="0"/>
            <a:r>
              <a:rPr lang="fr-FR"/>
              <a:t>1.2 – Composants de l'ordinateur (suite)</a:t>
            </a:r>
          </a:p>
          <a:p>
            <a:pPr marL="469106" lvl="1" indent="-214313" rtl="0">
              <a:buFont typeface="Arial" panose="020B0604020202020204" pitchFamily="34" charset="0"/>
              <a:buChar char="•"/>
            </a:pPr>
            <a:r>
              <a:rPr lang="fr-FR"/>
              <a:t>Décrire les périphériques de stockage optiques</a:t>
            </a:r>
          </a:p>
          <a:p>
            <a:pPr marL="469106" lvl="1" indent="-214313" rtl="0">
              <a:buFont typeface="Arial" panose="020B0604020202020204" pitchFamily="34" charset="0"/>
              <a:buChar char="•"/>
            </a:pPr>
            <a:r>
              <a:rPr lang="fr-FR"/>
              <a:t>Décrire les ports, les câbles et les adaptateurs</a:t>
            </a:r>
          </a:p>
          <a:p>
            <a:pPr marL="469106" lvl="1" indent="-214313" rtl="0">
              <a:buFont typeface="Arial" panose="020B0604020202020204" pitchFamily="34" charset="0"/>
              <a:buChar char="•"/>
            </a:pPr>
            <a:r>
              <a:rPr lang="fr-FR"/>
              <a:t>Décrire les périphériques d'entrée</a:t>
            </a:r>
          </a:p>
          <a:p>
            <a:pPr marL="469106" lvl="1" indent="-214313" rtl="0">
              <a:buFont typeface="Arial" panose="020B0604020202020204" pitchFamily="34" charset="0"/>
              <a:buChar char="•"/>
            </a:pPr>
            <a:r>
              <a:rPr lang="fr-FR"/>
              <a:t>Décrire les périphériques de sortie</a:t>
            </a:r>
          </a:p>
          <a:p>
            <a:pPr rtl="0"/>
            <a:r>
              <a:rPr lang="fr-FR"/>
              <a:t>1.3 – Démonter un ordinateur</a:t>
            </a:r>
          </a:p>
          <a:p>
            <a:pPr marL="469106" lvl="1" indent="-214313" rtl="0">
              <a:buFont typeface="Arial" panose="020B0604020202020204" pitchFamily="34" charset="0"/>
              <a:buChar char="•"/>
            </a:pPr>
            <a:r>
              <a:rPr lang="fr-FR"/>
              <a:t>Expliquer les caractéristiques et les fonctions de chaque composant de la boîte à outils</a:t>
            </a:r>
          </a:p>
          <a:p>
            <a:pPr marL="469106" lvl="1" indent="-214313" rtl="0">
              <a:buFont typeface="Arial" panose="020B0604020202020204" pitchFamily="34" charset="0"/>
              <a:buChar char="•"/>
            </a:pPr>
            <a:r>
              <a:rPr lang="fr-FR"/>
              <a:t>Démonter un ordinateur </a:t>
            </a:r>
          </a:p>
          <a:p>
            <a:pPr marL="65881" indent="0">
              <a:buNone/>
            </a:pPr>
            <a:endParaRPr lang="en-US" sz="1650" dirty="0"/>
          </a:p>
          <a:p>
            <a:pPr marL="65881" indent="0">
              <a:buNone/>
            </a:pPr>
            <a:endParaRPr lang="en-US" sz="1450" dirty="0"/>
          </a:p>
          <a:p>
            <a:pPr marL="542131" lvl="2" indent="-214313">
              <a:buFont typeface="Arial" panose="020B0604020202020204" pitchFamily="34" charset="0"/>
              <a:buChar char="•"/>
            </a:pPr>
            <a:endParaRPr lang="en-US" sz="1150" dirty="0"/>
          </a:p>
          <a:p>
            <a:pPr marL="327818" lvl="2" indent="0">
              <a:buNone/>
            </a:pPr>
            <a:endParaRPr lang="en-US" sz="1150" dirty="0"/>
          </a:p>
        </p:txBody>
      </p:sp>
    </p:spTree>
    <p:custDataLst>
      <p:tags r:id="rId1"/>
    </p:custDataLst>
    <p:extLst>
      <p:ext uri="{BB962C8B-B14F-4D97-AF65-F5344CB8AC3E}">
        <p14:creationId xmlns:p14="http://schemas.microsoft.com/office/powerpoint/2010/main" val="427866102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1.1 – Ordinateur personnel</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592921"/>
          </a:xfrm>
        </p:spPr>
        <p:txBody>
          <a:bodyPr/>
          <a:lstStyle/>
          <a:p>
            <a:pPr rtl="0"/>
            <a:r>
              <a:rPr lang="fr-FR"/>
              <a:t>Explication vidéo : Qu'est-ce qu'un ordinateur ?</a:t>
            </a:r>
          </a:p>
        </p:txBody>
      </p:sp>
      <p:pic>
        <p:nvPicPr>
          <p:cNvPr id="10" name="Content Placeholder 9">
            <a:extLst>
              <a:ext uri="{FF2B5EF4-FFF2-40B4-BE49-F238E27FC236}">
                <a16:creationId xmlns:a16="http://schemas.microsoft.com/office/drawing/2014/main" id="{3937EAF1-BF81-4831-812C-DA9BDB18E72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29409" y="830063"/>
            <a:ext cx="6485182" cy="3697558"/>
          </a:xfrm>
          <a:ln>
            <a:solidFill>
              <a:srgbClr val="0070C0"/>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Ordinateurs personnels</a:t>
            </a:r>
            <a:r>
              <a:rPr lang="en-US" altLang="en-US" dirty="0"/>
              <a:t/>
            </a:r>
            <a:br>
              <a:rPr lang="en-US" altLang="en-US" dirty="0"/>
            </a:br>
            <a:r>
              <a:rPr lang="fr-FR"/>
              <a:t>Sécurité électrique</a:t>
            </a:r>
          </a:p>
        </p:txBody>
      </p:sp>
      <p:sp>
        <p:nvSpPr>
          <p:cNvPr id="8195" name="Rectangle 6"/>
          <p:cNvSpPr>
            <a:spLocks noGrp="1" noChangeArrowheads="1"/>
          </p:cNvSpPr>
          <p:nvPr>
            <p:ph idx="1"/>
          </p:nvPr>
        </p:nvSpPr>
        <p:spPr>
          <a:xfrm>
            <a:off x="144065" y="798945"/>
            <a:ext cx="8853286" cy="1857628"/>
          </a:xfrm>
        </p:spPr>
        <p:txBody>
          <a:bodyPr/>
          <a:lstStyle/>
          <a:p>
            <a:pPr rtl="0"/>
            <a:r>
              <a:rPr lang="fr-FR"/>
              <a:t>Les appareils électriques sont soumis à des exigences particulières.</a:t>
            </a:r>
          </a:p>
          <a:p>
            <a:pPr rtl="0"/>
            <a:r>
              <a:rPr lang="fr-FR"/>
              <a:t>Les adaptateurs secteur sont fabriqués pour des ordinateurs portables spécifiques. </a:t>
            </a:r>
          </a:p>
          <a:p>
            <a:pPr lvl="1" rtl="0"/>
            <a:r>
              <a:rPr lang="fr-FR"/>
              <a:t>Le fait d'échanger les adaptateurs secteur entre différents types d'ordinateurs portables ou de périphériques risque d'endommager les deux matériels à la fois.</a:t>
            </a:r>
          </a:p>
          <a:p>
            <a:pPr rtl="0"/>
            <a:r>
              <a:rPr lang="fr-FR"/>
              <a:t>Certaines pièces d'une imprimante, comme les modules d'alimentation, peuvent fonctionner à des tensions élevées. Consultez le manuel de l'imprimante pour localiser les différents composants fonctionnant sous une tension élevée. </a:t>
            </a:r>
          </a:p>
        </p:txBody>
      </p:sp>
      <p:pic>
        <p:nvPicPr>
          <p:cNvPr id="3" name="Picture 2" descr="The figure on this page is an image that shows a computer power supply and a high voltage warning symbol, which is a black triangle on a yellow background. In the triangle is a black lightning bolt with a down pointing arrowhead at the bottom end of the lightning bolt." title="Electrical Safety">
            <a:extLst>
              <a:ext uri="{FF2B5EF4-FFF2-40B4-BE49-F238E27FC236}">
                <a16:creationId xmlns:a16="http://schemas.microsoft.com/office/drawing/2014/main" id="{6D31F890-7406-452B-8AE5-B52BDF11D93C}"/>
              </a:ext>
            </a:extLst>
          </p:cNvPr>
          <p:cNvPicPr>
            <a:picLocks noChangeAspect="1"/>
          </p:cNvPicPr>
          <p:nvPr/>
        </p:nvPicPr>
        <p:blipFill>
          <a:blip r:embed="rId4"/>
          <a:stretch>
            <a:fillRect/>
          </a:stretch>
        </p:blipFill>
        <p:spPr>
          <a:xfrm>
            <a:off x="831887" y="2840105"/>
            <a:ext cx="3738821" cy="2190902"/>
          </a:xfrm>
          <a:prstGeom prst="rect">
            <a:avLst/>
          </a:prstGeom>
        </p:spPr>
      </p:pic>
      <p:sp>
        <p:nvSpPr>
          <p:cNvPr id="9" name="TextBox 8">
            <a:extLst>
              <a:ext uri="{FF2B5EF4-FFF2-40B4-BE49-F238E27FC236}">
                <a16:creationId xmlns:a16="http://schemas.microsoft.com/office/drawing/2014/main" id="{140ECF0A-55B6-4EC1-85C3-D43D0981E296}"/>
              </a:ext>
            </a:extLst>
          </p:cNvPr>
          <p:cNvSpPr txBox="1"/>
          <p:nvPr/>
        </p:nvSpPr>
        <p:spPr>
          <a:xfrm>
            <a:off x="4570708" y="3012226"/>
            <a:ext cx="3997638" cy="923330"/>
          </a:xfrm>
          <a:prstGeom prst="rect">
            <a:avLst/>
          </a:prstGeom>
          <a:noFill/>
        </p:spPr>
        <p:txBody>
          <a:bodyPr wrap="square" rtlCol="0">
            <a:spAutoFit/>
          </a:bodyPr>
          <a:lstStyle/>
          <a:p>
            <a:pPr algn="ctr" rtl="0"/>
            <a:r>
              <a:rPr lang="fr-FR" b="1"/>
              <a:t>Suivez les consignes de sécurité électrique pour éviter les incendies d'origine électrique, les blessures et les accidents mortels.</a:t>
            </a:r>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Sécurité électrique et décharges électrostatiques</a:t>
            </a:r>
            <a:r>
              <a:rPr lang="en-US" altLang="en-US" dirty="0"/>
              <a:t/>
            </a:r>
            <a:br>
              <a:rPr lang="en-US" altLang="en-US" dirty="0"/>
            </a:br>
            <a:r>
              <a:rPr lang="fr-FR"/>
              <a:t>Décharges électrostatiques</a:t>
            </a:r>
          </a:p>
        </p:txBody>
      </p:sp>
      <p:sp>
        <p:nvSpPr>
          <p:cNvPr id="8195" name="Rectangle 6"/>
          <p:cNvSpPr>
            <a:spLocks noGrp="1" noChangeArrowheads="1"/>
          </p:cNvSpPr>
          <p:nvPr>
            <p:ph idx="1"/>
          </p:nvPr>
        </p:nvSpPr>
        <p:spPr>
          <a:xfrm>
            <a:off x="124609" y="915574"/>
            <a:ext cx="8853286" cy="1310029"/>
          </a:xfrm>
        </p:spPr>
        <p:txBody>
          <a:bodyPr/>
          <a:lstStyle/>
          <a:p>
            <a:pPr rtl="0"/>
            <a:r>
              <a:rPr lang="fr-FR" sz="1400"/>
              <a:t>Une décharge électrostatique (ESD) peut se produire en cas d'accumulation d'une charge électrique (électricité statique) sur une surface entrant en contact avec une autre surface chargée différemment.</a:t>
            </a:r>
          </a:p>
          <a:p>
            <a:pPr rtl="0"/>
            <a:r>
              <a:rPr lang="fr-FR" sz="1400"/>
              <a:t>Une décharge électrostatique peut endommager un équipement informatique qui n'a pas été correctement déchargé.</a:t>
            </a:r>
          </a:p>
          <a:p>
            <a:pPr rtl="0"/>
            <a:r>
              <a:rPr lang="fr-FR" sz="1400"/>
              <a:t>L'électricité statique doit atteindre au moins 3 000 volts pour qu'une personne ressente une décharge. </a:t>
            </a:r>
          </a:p>
        </p:txBody>
      </p:sp>
      <p:sp>
        <p:nvSpPr>
          <p:cNvPr id="5" name="TextBox 4">
            <a:extLst>
              <a:ext uri="{FF2B5EF4-FFF2-40B4-BE49-F238E27FC236}">
                <a16:creationId xmlns:a16="http://schemas.microsoft.com/office/drawing/2014/main" id="{6D1EFD4A-E083-45CD-85CE-FDE28569786D}"/>
              </a:ext>
            </a:extLst>
          </p:cNvPr>
          <p:cNvSpPr txBox="1"/>
          <p:nvPr/>
        </p:nvSpPr>
        <p:spPr>
          <a:xfrm>
            <a:off x="486033" y="2441094"/>
            <a:ext cx="5247502" cy="2246769"/>
          </a:xfrm>
          <a:prstGeom prst="rect">
            <a:avLst/>
          </a:prstGeom>
          <a:noFill/>
        </p:spPr>
        <p:txBody>
          <a:bodyPr wrap="square" rtlCol="0">
            <a:spAutoFit/>
          </a:bodyPr>
          <a:lstStyle/>
          <a:p>
            <a:pPr rtl="0"/>
            <a:r>
              <a:rPr lang="fr-FR" sz="1400" b="1">
                <a:solidFill>
                  <a:srgbClr val="000000"/>
                </a:solidFill>
                <a:latin typeface="+mn-lt"/>
                <a:ea typeface="ＭＳ Ｐゴシック" charset="0"/>
              </a:rPr>
              <a:t>Suivez les recommandations ci-dessous pour empêcher les dégâts causés par les décharges électrostatiques</a:t>
            </a:r>
            <a:r>
              <a:rPr lang="fr-FR" sz="1400">
                <a:solidFill>
                  <a:srgbClr val="000000"/>
                </a:solidFill>
                <a:latin typeface="+mn-lt"/>
                <a:ea typeface="ＭＳ Ｐゴシック" charset="0"/>
              </a:rPr>
              <a:t> :</a:t>
            </a:r>
          </a:p>
          <a:p>
            <a:endParaRPr lang="en-US" sz="1400" dirty="0">
              <a:solidFill>
                <a:srgbClr val="000000"/>
              </a:solidFill>
              <a:latin typeface="+mn-lt"/>
              <a:ea typeface="ＭＳ Ｐゴシック" charset="0"/>
            </a:endParaRPr>
          </a:p>
          <a:p>
            <a:pPr marL="285750" indent="-285750" rtl="0">
              <a:buFont typeface="Wingdings" panose="05000000000000000000" pitchFamily="2" charset="2"/>
              <a:buChar char="§"/>
            </a:pPr>
            <a:r>
              <a:rPr lang="fr-FR" sz="1400">
                <a:solidFill>
                  <a:srgbClr val="000000"/>
                </a:solidFill>
                <a:latin typeface="+mn-lt"/>
                <a:ea typeface="ＭＳ Ｐゴシック" charset="0"/>
              </a:rPr>
              <a:t>Conservez tous les composants dans des sacs antistatiques tant que vous n'êtes pas prêt à les installer.</a:t>
            </a:r>
          </a:p>
          <a:p>
            <a:pPr marL="285750" indent="-285750" rtl="0">
              <a:buFont typeface="Wingdings" panose="05000000000000000000" pitchFamily="2" charset="2"/>
              <a:buChar char="§"/>
            </a:pPr>
            <a:r>
              <a:rPr lang="fr-FR" sz="1400">
                <a:solidFill>
                  <a:srgbClr val="000000"/>
                </a:solidFill>
                <a:latin typeface="+mn-lt"/>
                <a:ea typeface="ＭＳ Ｐゴシック" charset="0"/>
              </a:rPr>
              <a:t>Utilisez des tapis mis à la terre sur les tables de travail.</a:t>
            </a:r>
          </a:p>
          <a:p>
            <a:pPr marL="285750" indent="-285750" rtl="0">
              <a:buFont typeface="Wingdings" panose="05000000000000000000" pitchFamily="2" charset="2"/>
              <a:buChar char="§"/>
            </a:pPr>
            <a:r>
              <a:rPr lang="fr-FR" sz="1400">
                <a:solidFill>
                  <a:srgbClr val="000000"/>
                </a:solidFill>
                <a:latin typeface="+mn-lt"/>
                <a:ea typeface="ＭＳ Ｐゴシック" charset="0"/>
              </a:rPr>
              <a:t>Utilisez des tapis de sol mis à la terre dans les espaces de travail.</a:t>
            </a:r>
          </a:p>
          <a:p>
            <a:pPr marL="285750" indent="-285750" rtl="0">
              <a:buFont typeface="Wingdings" panose="05000000000000000000" pitchFamily="2" charset="2"/>
              <a:buChar char="§"/>
            </a:pPr>
            <a:r>
              <a:rPr lang="fr-FR" sz="1400">
                <a:solidFill>
                  <a:srgbClr val="000000"/>
                </a:solidFill>
                <a:latin typeface="+mn-lt"/>
                <a:ea typeface="ＭＳ Ｐゴシック" charset="0"/>
              </a:rPr>
              <a:t>Utilisez des bracelets antistatiques lorsque vous intervenez sur des ordinateurs.</a:t>
            </a:r>
          </a:p>
        </p:txBody>
      </p:sp>
      <p:pic>
        <p:nvPicPr>
          <p:cNvPr id="3" name="Picture 2" descr="The image shows an electrostatic discharge (ESD) spark between a metal object and a circuit board." title="ESD">
            <a:extLst>
              <a:ext uri="{FF2B5EF4-FFF2-40B4-BE49-F238E27FC236}">
                <a16:creationId xmlns:a16="http://schemas.microsoft.com/office/drawing/2014/main" id="{0F4EF414-72DD-4747-BD60-6229A81556EF}"/>
              </a:ext>
            </a:extLst>
          </p:cNvPr>
          <p:cNvPicPr>
            <a:picLocks noChangeAspect="1"/>
          </p:cNvPicPr>
          <p:nvPr/>
        </p:nvPicPr>
        <p:blipFill>
          <a:blip r:embed="rId4"/>
          <a:stretch>
            <a:fillRect/>
          </a:stretch>
        </p:blipFill>
        <p:spPr>
          <a:xfrm>
            <a:off x="5619609" y="2215978"/>
            <a:ext cx="3243263" cy="2338388"/>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1.2 – Composants de l'ordinateur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fr-FR"/>
              <a:t>Support du formateur – Guide de planification pour le chapitre 1</a:t>
            </a:r>
          </a:p>
        </p:txBody>
      </p:sp>
      <p:sp>
        <p:nvSpPr>
          <p:cNvPr id="4099" name="Rectangle 34"/>
          <p:cNvSpPr>
            <a:spLocks noGrp="1" noChangeArrowheads="1"/>
          </p:cNvSpPr>
          <p:nvPr>
            <p:ph idx="1"/>
          </p:nvPr>
        </p:nvSpPr>
        <p:spPr/>
        <p:txBody>
          <a:bodyPr/>
          <a:lstStyle/>
          <a:p>
            <a:pPr rtl="0"/>
            <a:r>
              <a:rPr lang="fr-FR"/>
              <a:t>Cette présentation PowerPoint est divisée en deux parties :</a:t>
            </a:r>
          </a:p>
          <a:p>
            <a:pPr rtl="0"/>
            <a:r>
              <a:rPr lang="fr-FR"/>
              <a:t>Guide de planification de l'enseignant</a:t>
            </a:r>
          </a:p>
          <a:p>
            <a:pPr lvl="1" rtl="0"/>
            <a:r>
              <a:rPr lang="fr-FR"/>
              <a:t>Informations destinées à vous familiariser avec le chapitre</a:t>
            </a:r>
          </a:p>
          <a:p>
            <a:pPr lvl="1" rtl="0"/>
            <a:r>
              <a:rPr lang="fr-FR"/>
              <a:t>Outils pédagogiques</a:t>
            </a:r>
          </a:p>
          <a:p>
            <a:pPr rtl="0"/>
            <a:r>
              <a:rPr lang="fr-FR"/>
              <a:t>Présentation en classe pour le formateur</a:t>
            </a:r>
          </a:p>
          <a:p>
            <a:pPr lvl="1" rtl="0"/>
            <a:r>
              <a:rPr lang="fr-FR"/>
              <a:t>Diapositives facultatives que vous pouvez utiliser en classe</a:t>
            </a:r>
          </a:p>
          <a:p>
            <a:pPr lvl="1" rtl="0"/>
            <a:r>
              <a:rPr lang="fr-FR"/>
              <a:t>Commence à la diapositive 13</a:t>
            </a:r>
          </a:p>
          <a:p>
            <a:endParaRPr lang="en-CA" dirty="0"/>
          </a:p>
          <a:p>
            <a:pPr rtl="0"/>
            <a:r>
              <a:rPr lang="fr-FR" b="1"/>
              <a:t>Remarque </a:t>
            </a:r>
            <a:r>
              <a:rPr lang="fr-FR"/>
              <a:t>: supprimez le guide de planification de cette présentation avant de la partager.</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Composants de l'ordinateur</a:t>
            </a:r>
            <a:r>
              <a:rPr lang="en-US" altLang="en-US" dirty="0"/>
              <a:t/>
            </a:r>
            <a:br>
              <a:rPr lang="en-US" altLang="en-US" dirty="0"/>
            </a:br>
            <a:r>
              <a:rPr lang="fr-FR"/>
              <a:t>Boîtiers</a:t>
            </a:r>
          </a:p>
        </p:txBody>
      </p:sp>
      <p:sp>
        <p:nvSpPr>
          <p:cNvPr id="8195" name="Rectangle 6"/>
          <p:cNvSpPr>
            <a:spLocks noGrp="1" noChangeArrowheads="1"/>
          </p:cNvSpPr>
          <p:nvPr>
            <p:ph idx="1"/>
          </p:nvPr>
        </p:nvSpPr>
        <p:spPr>
          <a:xfrm>
            <a:off x="134337" y="896222"/>
            <a:ext cx="8614247" cy="1146762"/>
          </a:xfrm>
        </p:spPr>
        <p:txBody>
          <a:bodyPr/>
          <a:lstStyle/>
          <a:p>
            <a:pPr rtl="0"/>
            <a:r>
              <a:rPr lang="fr-FR"/>
              <a:t>Le boîtier héberge les composants internes, notamment le module d'alimentation, la carte mère, le processeur, la mémoire, les disques durs et les cartes d'extension. </a:t>
            </a:r>
          </a:p>
          <a:p>
            <a:pPr rtl="0"/>
            <a:r>
              <a:rPr lang="fr-FR"/>
              <a:t>Le terme « </a:t>
            </a:r>
            <a:r>
              <a:rPr lang="fr-FR" b="1"/>
              <a:t>facteur de forme</a:t>
            </a:r>
            <a:r>
              <a:rPr lang="fr-FR"/>
              <a:t> » (ou format) fait référence à la conception physique et à l'aspect d'un boîtier. Les ordinateurs de bureau standard existent dans divers formats, notamment : </a:t>
            </a:r>
          </a:p>
          <a:p>
            <a:pPr marL="0" indent="0">
              <a:buNone/>
            </a:pPr>
            <a:endParaRPr lang="en-US" altLang="ja-JP" dirty="0"/>
          </a:p>
        </p:txBody>
      </p:sp>
      <p:sp>
        <p:nvSpPr>
          <p:cNvPr id="6" name="TextBox 5">
            <a:extLst>
              <a:ext uri="{FF2B5EF4-FFF2-40B4-BE49-F238E27FC236}">
                <a16:creationId xmlns:a16="http://schemas.microsoft.com/office/drawing/2014/main" id="{606EBF33-F050-43CC-999B-FD58BD8CD5BE}"/>
              </a:ext>
            </a:extLst>
          </p:cNvPr>
          <p:cNvSpPr txBox="1"/>
          <p:nvPr/>
        </p:nvSpPr>
        <p:spPr>
          <a:xfrm>
            <a:off x="354228" y="2068836"/>
            <a:ext cx="1927654" cy="1292662"/>
          </a:xfrm>
          <a:prstGeom prst="rect">
            <a:avLst/>
          </a:prstGeom>
          <a:noFill/>
        </p:spPr>
        <p:txBody>
          <a:bodyPr wrap="square" rtlCol="0">
            <a:spAutoFit/>
          </a:bodyPr>
          <a:lstStyle/>
          <a:p>
            <a:pPr marL="285750" indent="-285750" rtl="0">
              <a:buFont typeface="Wingdings" panose="05000000000000000000" pitchFamily="2" charset="2"/>
              <a:buChar char="Ø"/>
            </a:pPr>
            <a:r>
              <a:rPr lang="fr-FR" sz="1500">
                <a:solidFill>
                  <a:srgbClr val="000000"/>
                </a:solidFill>
                <a:latin typeface="+mn-lt"/>
                <a:ea typeface="ＭＳ Ｐゴシック" charset="0"/>
              </a:rPr>
              <a:t>Boîtier horizontal </a:t>
            </a:r>
          </a:p>
          <a:p>
            <a:pPr marL="285750" indent="-285750" rtl="0">
              <a:buFont typeface="Wingdings" panose="05000000000000000000" pitchFamily="2" charset="2"/>
              <a:buChar char="Ø"/>
            </a:pPr>
            <a:r>
              <a:rPr lang="fr-FR" sz="1500">
                <a:solidFill>
                  <a:srgbClr val="000000"/>
                </a:solidFill>
                <a:latin typeface="+mn-lt"/>
                <a:ea typeface="ＭＳ Ｐゴシック" charset="0"/>
              </a:rPr>
              <a:t>Tour pleine taille</a:t>
            </a:r>
          </a:p>
          <a:p>
            <a:pPr marL="285750" indent="-285750" rtl="0">
              <a:buFont typeface="Wingdings" panose="05000000000000000000" pitchFamily="2" charset="2"/>
              <a:buChar char="Ø"/>
            </a:pPr>
            <a:r>
              <a:rPr lang="fr-FR" sz="1500">
                <a:solidFill>
                  <a:srgbClr val="000000"/>
                </a:solidFill>
                <a:latin typeface="+mn-lt"/>
                <a:ea typeface="ＭＳ Ｐゴシック" charset="0"/>
              </a:rPr>
              <a:t>Tour compacte</a:t>
            </a:r>
          </a:p>
          <a:p>
            <a:pPr marL="285750" indent="-285750" rtl="0">
              <a:buFont typeface="Wingdings" panose="05000000000000000000" pitchFamily="2" charset="2"/>
              <a:buChar char="Ø"/>
            </a:pPr>
            <a:r>
              <a:rPr lang="fr-FR" sz="1500">
                <a:solidFill>
                  <a:srgbClr val="000000"/>
                </a:solidFill>
                <a:latin typeface="+mn-lt"/>
                <a:ea typeface="ＭＳ Ｐゴシック" charset="0"/>
              </a:rPr>
              <a:t>Tout-en-un</a:t>
            </a:r>
          </a:p>
          <a:p>
            <a:endParaRPr lang="en-US" dirty="0"/>
          </a:p>
        </p:txBody>
      </p:sp>
      <p:sp>
        <p:nvSpPr>
          <p:cNvPr id="8" name="TextBox 7">
            <a:extLst>
              <a:ext uri="{FF2B5EF4-FFF2-40B4-BE49-F238E27FC236}">
                <a16:creationId xmlns:a16="http://schemas.microsoft.com/office/drawing/2014/main" id="{899DE3FE-F74C-42D6-BF2F-1B4E08526721}"/>
              </a:ext>
            </a:extLst>
          </p:cNvPr>
          <p:cNvSpPr txBox="1"/>
          <p:nvPr/>
        </p:nvSpPr>
        <p:spPr>
          <a:xfrm>
            <a:off x="3134184" y="2269520"/>
            <a:ext cx="5527589" cy="830997"/>
          </a:xfrm>
          <a:prstGeom prst="rect">
            <a:avLst/>
          </a:prstGeom>
          <a:noFill/>
        </p:spPr>
        <p:txBody>
          <a:bodyPr wrap="square" rtlCol="0">
            <a:spAutoFit/>
          </a:bodyPr>
          <a:lstStyle/>
          <a:p>
            <a:pPr algn="ctr" rtl="0"/>
            <a:r>
              <a:rPr lang="fr-FR" sz="1600" b="1">
                <a:solidFill>
                  <a:srgbClr val="000000"/>
                </a:solidFill>
                <a:latin typeface="+mn-lt"/>
                <a:ea typeface="ＭＳ Ｐゴシック" charset="0"/>
              </a:rPr>
              <a:t>De nombreux fabricants de boîtiers peuvent posséder leur propre convention d'attribution de noms, à savoir super tour, tour complète, tour moyenne, mini-tour, boîtier cube, etc.</a:t>
            </a:r>
          </a:p>
        </p:txBody>
      </p:sp>
      <p:pic>
        <p:nvPicPr>
          <p:cNvPr id="3" name="Picture 2">
            <a:extLst>
              <a:ext uri="{FF2B5EF4-FFF2-40B4-BE49-F238E27FC236}">
                <a16:creationId xmlns:a16="http://schemas.microsoft.com/office/drawing/2014/main" id="{931DEF71-F642-4A4E-BF36-B6D29E841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524" y="3397980"/>
            <a:ext cx="7026249" cy="1118227"/>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Composants de l'ordinateur</a:t>
            </a:r>
            <a:r>
              <a:rPr lang="en-US" altLang="en-US" dirty="0"/>
              <a:t/>
            </a:r>
            <a:br>
              <a:rPr lang="en-US" altLang="en-US" dirty="0"/>
            </a:br>
            <a:r>
              <a:rPr lang="fr-FR"/>
              <a:t>Modules d'alimentation</a:t>
            </a:r>
          </a:p>
        </p:txBody>
      </p:sp>
      <p:sp>
        <p:nvSpPr>
          <p:cNvPr id="8195" name="Rectangle 6"/>
          <p:cNvSpPr>
            <a:spLocks noGrp="1" noChangeArrowheads="1"/>
          </p:cNvSpPr>
          <p:nvPr>
            <p:ph idx="1"/>
          </p:nvPr>
        </p:nvSpPr>
        <p:spPr>
          <a:xfrm>
            <a:off x="134337" y="896222"/>
            <a:ext cx="8853286" cy="998482"/>
          </a:xfrm>
        </p:spPr>
        <p:txBody>
          <a:bodyPr/>
          <a:lstStyle/>
          <a:p>
            <a:pPr rtl="0"/>
            <a:r>
              <a:rPr lang="fr-FR"/>
              <a:t>Les ordinateurs utilisent un module d'alimentation pour convertir l'alimentation CA (Courant Alternatif) en alimentation CC (Courant Continu) inférieure requise par les composants internes.</a:t>
            </a:r>
          </a:p>
          <a:p>
            <a:pPr rtl="0"/>
            <a:r>
              <a:rPr lang="fr-FR"/>
              <a:t>Les formats des modules d'alimentation d'un ordinateur de bureau sont les suivants :</a:t>
            </a:r>
          </a:p>
          <a:p>
            <a:endParaRPr lang="en-US" altLang="ja-JP" dirty="0"/>
          </a:p>
        </p:txBody>
      </p:sp>
      <p:sp>
        <p:nvSpPr>
          <p:cNvPr id="2" name="TextBox 1">
            <a:extLst>
              <a:ext uri="{FF2B5EF4-FFF2-40B4-BE49-F238E27FC236}">
                <a16:creationId xmlns:a16="http://schemas.microsoft.com/office/drawing/2014/main" id="{2C855C5F-41DA-43AD-B008-08547ECCC8B8}"/>
              </a:ext>
            </a:extLst>
          </p:cNvPr>
          <p:cNvSpPr txBox="1"/>
          <p:nvPr/>
        </p:nvSpPr>
        <p:spPr>
          <a:xfrm>
            <a:off x="461318" y="1991982"/>
            <a:ext cx="5263979" cy="2400657"/>
          </a:xfrm>
          <a:prstGeom prst="rect">
            <a:avLst/>
          </a:prstGeom>
          <a:noFill/>
        </p:spPr>
        <p:txBody>
          <a:bodyPr wrap="square" rtlCol="0">
            <a:spAutoFit/>
          </a:bodyPr>
          <a:lstStyle/>
          <a:p>
            <a:pPr marL="285750" indent="-285750" rtl="0">
              <a:buFont typeface="Arial" panose="020B0604020202020204" pitchFamily="34" charset="0"/>
              <a:buChar char="•"/>
            </a:pPr>
            <a:r>
              <a:rPr lang="fr-FR" sz="1500" b="1">
                <a:solidFill>
                  <a:srgbClr val="000000"/>
                </a:solidFill>
                <a:latin typeface="+mn-lt"/>
                <a:ea typeface="ＭＳ Ｐゴシック" charset="0"/>
              </a:rPr>
              <a:t>AT (Advanced Technology)</a:t>
            </a:r>
            <a:r>
              <a:rPr lang="fr-FR" sz="1500">
                <a:solidFill>
                  <a:srgbClr val="000000"/>
                </a:solidFill>
                <a:latin typeface="+mn-lt"/>
                <a:ea typeface="ＭＳ Ｐゴシック" charset="0"/>
              </a:rPr>
              <a:t> : type d'alimentation utilisé à l'origine par les anciens ordinateurs.</a:t>
            </a:r>
          </a:p>
          <a:p>
            <a:pPr marL="285750" indent="-285750">
              <a:buFont typeface="Arial" panose="020B0604020202020204" pitchFamily="34" charset="0"/>
              <a:buChar char="•"/>
            </a:pPr>
            <a:endParaRPr lang="en-US" sz="1500" dirty="0">
              <a:solidFill>
                <a:srgbClr val="000000"/>
              </a:solidFill>
              <a:latin typeface="+mn-lt"/>
              <a:ea typeface="ＭＳ Ｐゴシック" charset="0"/>
            </a:endParaRPr>
          </a:p>
          <a:p>
            <a:pPr marL="285750" indent="-285750" rtl="0">
              <a:buFont typeface="Arial" panose="020B0604020202020204" pitchFamily="34" charset="0"/>
              <a:buChar char="•"/>
            </a:pPr>
            <a:r>
              <a:rPr lang="fr-FR" sz="1500" b="1">
                <a:solidFill>
                  <a:srgbClr val="000000"/>
                </a:solidFill>
                <a:latin typeface="+mn-lt"/>
                <a:ea typeface="ＭＳ Ｐゴシック" charset="0"/>
              </a:rPr>
              <a:t>ATX (AT Extended)</a:t>
            </a:r>
            <a:r>
              <a:rPr lang="fr-FR" sz="1500">
                <a:solidFill>
                  <a:srgbClr val="000000"/>
                </a:solidFill>
                <a:latin typeface="+mn-lt"/>
                <a:ea typeface="ＭＳ Ｐゴシック" charset="0"/>
              </a:rPr>
              <a:t> : version mise à jour du format AT.</a:t>
            </a:r>
          </a:p>
          <a:p>
            <a:pPr marL="285750" indent="-285750">
              <a:buFont typeface="Arial" panose="020B0604020202020204" pitchFamily="34" charset="0"/>
              <a:buChar char="•"/>
            </a:pPr>
            <a:endParaRPr lang="en-US" sz="1500" dirty="0">
              <a:solidFill>
                <a:srgbClr val="000000"/>
              </a:solidFill>
              <a:latin typeface="+mn-lt"/>
              <a:ea typeface="ＭＳ Ｐゴシック" charset="0"/>
            </a:endParaRPr>
          </a:p>
          <a:p>
            <a:pPr marL="285750" indent="-285750" rtl="0">
              <a:buFont typeface="Arial" panose="020B0604020202020204" pitchFamily="34" charset="0"/>
              <a:buChar char="•"/>
            </a:pPr>
            <a:r>
              <a:rPr lang="fr-FR" sz="1500" b="1">
                <a:solidFill>
                  <a:srgbClr val="000000"/>
                </a:solidFill>
                <a:latin typeface="+mn-lt"/>
                <a:ea typeface="ＭＳ Ｐゴシック" charset="0"/>
              </a:rPr>
              <a:t>ATX12V</a:t>
            </a:r>
            <a:r>
              <a:rPr lang="fr-FR" sz="1500">
                <a:solidFill>
                  <a:srgbClr val="000000"/>
                </a:solidFill>
                <a:latin typeface="+mn-lt"/>
                <a:ea typeface="ＭＳ Ｐゴシック" charset="0"/>
              </a:rPr>
              <a:t> : format le plus répandu actuellement.</a:t>
            </a:r>
          </a:p>
          <a:p>
            <a:pPr marL="285750" indent="-285750">
              <a:buFont typeface="Arial" panose="020B0604020202020204" pitchFamily="34" charset="0"/>
              <a:buChar char="•"/>
            </a:pPr>
            <a:endParaRPr lang="en-US" sz="1500" dirty="0">
              <a:solidFill>
                <a:srgbClr val="000000"/>
              </a:solidFill>
              <a:latin typeface="+mn-lt"/>
              <a:ea typeface="ＭＳ Ｐゴシック" charset="0"/>
            </a:endParaRPr>
          </a:p>
          <a:p>
            <a:pPr marL="285750" indent="-285750" rtl="0">
              <a:buFont typeface="Arial" panose="020B0604020202020204" pitchFamily="34" charset="0"/>
              <a:buChar char="•"/>
            </a:pPr>
            <a:r>
              <a:rPr lang="fr-FR" sz="1500" b="1">
                <a:solidFill>
                  <a:srgbClr val="000000"/>
                </a:solidFill>
                <a:latin typeface="+mn-lt"/>
                <a:ea typeface="ＭＳ Ｐゴシック" charset="0"/>
              </a:rPr>
              <a:t>EPS12V </a:t>
            </a:r>
            <a:r>
              <a:rPr lang="fr-FR" sz="1500">
                <a:solidFill>
                  <a:srgbClr val="000000"/>
                </a:solidFill>
                <a:latin typeface="+mn-lt"/>
                <a:ea typeface="ＭＳ Ｐゴシック" charset="0"/>
              </a:rPr>
              <a:t>: ce format a été développé à l'origine pour les serveurs, mais il est aujourd'hui couramment utilisé dans les modèles de bureau haut de gamme.</a:t>
            </a:r>
          </a:p>
        </p:txBody>
      </p:sp>
      <p:pic>
        <p:nvPicPr>
          <p:cNvPr id="4" name="Picture 3" descr="The image shows a typical computer power supply." title="Power supply">
            <a:extLst>
              <a:ext uri="{FF2B5EF4-FFF2-40B4-BE49-F238E27FC236}">
                <a16:creationId xmlns:a16="http://schemas.microsoft.com/office/drawing/2014/main" id="{18FE1241-7F36-4531-AF4B-BD632C92412E}"/>
              </a:ext>
            </a:extLst>
          </p:cNvPr>
          <p:cNvPicPr>
            <a:picLocks noChangeAspect="1"/>
          </p:cNvPicPr>
          <p:nvPr/>
        </p:nvPicPr>
        <p:blipFill>
          <a:blip r:embed="rId4"/>
          <a:stretch>
            <a:fillRect/>
          </a:stretch>
        </p:blipFill>
        <p:spPr>
          <a:xfrm>
            <a:off x="6193971" y="1843890"/>
            <a:ext cx="2161242" cy="20732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Connecteurs</a:t>
            </a:r>
          </a:p>
        </p:txBody>
      </p:sp>
      <p:sp>
        <p:nvSpPr>
          <p:cNvPr id="55299" name="Rectangle 3"/>
          <p:cNvSpPr>
            <a:spLocks noGrp="1" noChangeArrowheads="1"/>
          </p:cNvSpPr>
          <p:nvPr>
            <p:ph type="body" idx="1"/>
          </p:nvPr>
        </p:nvSpPr>
        <p:spPr>
          <a:xfrm>
            <a:off x="3781167" y="667461"/>
            <a:ext cx="5139428" cy="3808575"/>
          </a:xfrm>
        </p:spPr>
        <p:txBody>
          <a:bodyPr/>
          <a:lstStyle/>
          <a:p>
            <a:pPr rtl="0"/>
            <a:r>
              <a:rPr lang="fr-FR" sz="1700"/>
              <a:t>Un module d'alimentation comporte divers connecteurs. Ces connecteurs permettent d'alimenter divers composants internes, tels que la carte mère ou les disques durs.</a:t>
            </a:r>
          </a:p>
          <a:p>
            <a:pPr rtl="0"/>
            <a:r>
              <a:rPr lang="fr-FR" sz="1700"/>
              <a:t>En voici quelques exemples :</a:t>
            </a:r>
          </a:p>
          <a:p>
            <a:pPr lvl="1" rtl="0"/>
            <a:r>
              <a:rPr lang="fr-FR" sz="1600"/>
              <a:t>Connecteur enfichable à 20 ou 24 broches</a:t>
            </a:r>
          </a:p>
          <a:p>
            <a:pPr lvl="1" rtl="0"/>
            <a:r>
              <a:rPr lang="fr-FR" sz="1600"/>
              <a:t>Connecteur SATA avec détrompeur</a:t>
            </a:r>
          </a:p>
          <a:p>
            <a:pPr lvl="1" rtl="0"/>
            <a:r>
              <a:rPr lang="fr-FR" sz="1600"/>
              <a:t>Connecteur Molex avec détrompeur</a:t>
            </a:r>
          </a:p>
          <a:p>
            <a:pPr lvl="1" rtl="0"/>
            <a:r>
              <a:rPr lang="fr-FR" sz="1600"/>
              <a:t>Connecteur Berg avec détrompeur</a:t>
            </a:r>
          </a:p>
          <a:p>
            <a:pPr lvl="1" rtl="0"/>
            <a:r>
              <a:rPr lang="fr-FR" sz="1600"/>
              <a:t>Connecteur d'alimentation auxiliaire à 4 ou 8 broches</a:t>
            </a:r>
          </a:p>
          <a:p>
            <a:pPr lvl="1" rtl="0"/>
            <a:r>
              <a:rPr lang="fr-FR" sz="1600"/>
              <a:t>Connecteur d'alimentation PCIe à 6 ou 8 broches</a:t>
            </a:r>
          </a:p>
          <a:p>
            <a:pPr marL="0" indent="0" eaLnBrk="1" hangingPunct="1">
              <a:buNone/>
            </a:pPr>
            <a:endParaRPr lang="en-CA" altLang="en-US" sz="1650" b="1" dirty="0"/>
          </a:p>
        </p:txBody>
      </p:sp>
      <p:pic>
        <p:nvPicPr>
          <p:cNvPr id="4" name="Picture 3" descr="These connectors are used to power various internal components such as motherboards and disk drives. Connectors are keyed which is a type of design that can only be inserted in one direction" title="Connectors">
            <a:extLst>
              <a:ext uri="{FF2B5EF4-FFF2-40B4-BE49-F238E27FC236}">
                <a16:creationId xmlns:a16="http://schemas.microsoft.com/office/drawing/2014/main" id="{D2247FC1-C9FC-4536-A7D4-8EC449BF6CEE}"/>
              </a:ext>
            </a:extLst>
          </p:cNvPr>
          <p:cNvPicPr>
            <a:picLocks noChangeAspect="1"/>
          </p:cNvPicPr>
          <p:nvPr/>
        </p:nvPicPr>
        <p:blipFill>
          <a:blip r:embed="rId4"/>
          <a:stretch>
            <a:fillRect/>
          </a:stretch>
        </p:blipFill>
        <p:spPr>
          <a:xfrm>
            <a:off x="290876" y="1382926"/>
            <a:ext cx="2911092" cy="2377646"/>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Tension d'alimentation</a:t>
            </a:r>
          </a:p>
        </p:txBody>
      </p:sp>
      <p:sp>
        <p:nvSpPr>
          <p:cNvPr id="55299" name="Rectangle 3"/>
          <p:cNvSpPr>
            <a:spLocks noGrp="1" noChangeArrowheads="1"/>
          </p:cNvSpPr>
          <p:nvPr>
            <p:ph type="body" idx="1"/>
          </p:nvPr>
        </p:nvSpPr>
        <p:spPr>
          <a:xfrm>
            <a:off x="123181" y="798944"/>
            <a:ext cx="8882274" cy="1490249"/>
          </a:xfrm>
        </p:spPr>
        <p:txBody>
          <a:bodyPr/>
          <a:lstStyle/>
          <a:p>
            <a:pPr rtl="0"/>
            <a:r>
              <a:rPr lang="fr-FR" sz="1550"/>
              <a:t>Les divers connecteurs fournissent également des tensions différentes.</a:t>
            </a:r>
          </a:p>
          <a:p>
            <a:pPr rtl="0"/>
            <a:r>
              <a:rPr lang="fr-FR" sz="1550"/>
              <a:t>Les tensions les plus couramment utilisées sont 3,3 V, 5 V et 12 V.</a:t>
            </a:r>
          </a:p>
          <a:p>
            <a:pPr rtl="0"/>
            <a:r>
              <a:rPr lang="fr-FR" sz="1550"/>
              <a:t>Les tensions de 3,3 V et 5 V sont généralement utilisées par les circuits numériques, tandis que la tension de 12 V sert plutôt à alimenter les moteurs des disques durs et des ventilateurs.</a:t>
            </a:r>
          </a:p>
          <a:p>
            <a:pPr marL="0" indent="0" eaLnBrk="1" hangingPunct="1">
              <a:buNone/>
            </a:pPr>
            <a:endParaRPr lang="en-CA" altLang="en-US" sz="1550" b="1" dirty="0"/>
          </a:p>
        </p:txBody>
      </p:sp>
      <p:sp>
        <p:nvSpPr>
          <p:cNvPr id="7" name="Rectangle 3">
            <a:extLst>
              <a:ext uri="{FF2B5EF4-FFF2-40B4-BE49-F238E27FC236}">
                <a16:creationId xmlns:a16="http://schemas.microsoft.com/office/drawing/2014/main" id="{CE849B3F-0C09-4C36-BB2A-713EC39639D4}"/>
              </a:ext>
            </a:extLst>
          </p:cNvPr>
          <p:cNvSpPr txBox="1">
            <a:spLocks noChangeArrowheads="1"/>
          </p:cNvSpPr>
          <p:nvPr/>
        </p:nvSpPr>
        <p:spPr bwMode="auto">
          <a:xfrm>
            <a:off x="626743" y="2195396"/>
            <a:ext cx="4860711" cy="149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550"/>
              <a:t>Les alimentations peuvent également être équipées d'un, deux ou plusieurs rails.</a:t>
            </a:r>
          </a:p>
          <a:p>
            <a:pPr rtl="0"/>
            <a:r>
              <a:rPr lang="fr-FR" sz="1550"/>
              <a:t>Un rail correspond au circuit imprimé situé à l'intérieur de l'alimentation auquel les câbles externes sont connectés.</a:t>
            </a:r>
          </a:p>
        </p:txBody>
      </p:sp>
      <p:sp>
        <p:nvSpPr>
          <p:cNvPr id="8" name="TextBox 7">
            <a:extLst>
              <a:ext uri="{FF2B5EF4-FFF2-40B4-BE49-F238E27FC236}">
                <a16:creationId xmlns:a16="http://schemas.microsoft.com/office/drawing/2014/main" id="{0D9A8E1D-D6DC-41EE-97AC-2C7FDB1C1B6B}"/>
              </a:ext>
            </a:extLst>
          </p:cNvPr>
          <p:cNvSpPr txBox="1"/>
          <p:nvPr/>
        </p:nvSpPr>
        <p:spPr>
          <a:xfrm>
            <a:off x="1152857" y="3726432"/>
            <a:ext cx="5000808" cy="761747"/>
          </a:xfrm>
          <a:prstGeom prst="rect">
            <a:avLst/>
          </a:prstGeom>
          <a:noFill/>
        </p:spPr>
        <p:txBody>
          <a:bodyPr wrap="square" rtlCol="0">
            <a:spAutoFit/>
          </a:bodyPr>
          <a:lstStyle/>
          <a:p>
            <a:pPr rtl="0"/>
            <a:r>
              <a:rPr lang="fr-FR" sz="1450" b="1"/>
              <a:t>Un ordinateur peut tolérer de légères fluctuations, mais des écarts importants peuvent provoquer une panne d'alimentation.</a:t>
            </a:r>
          </a:p>
        </p:txBody>
      </p:sp>
      <p:pic>
        <p:nvPicPr>
          <p:cNvPr id="5" name="Picture 4" descr="The image shows a typical computer power supply." title="Power Supply">
            <a:extLst>
              <a:ext uri="{FF2B5EF4-FFF2-40B4-BE49-F238E27FC236}">
                <a16:creationId xmlns:a16="http://schemas.microsoft.com/office/drawing/2014/main" id="{FE7AD898-2CA1-4765-AEDA-DC939DFE4496}"/>
              </a:ext>
            </a:extLst>
          </p:cNvPr>
          <p:cNvPicPr>
            <a:picLocks noChangeAspect="1"/>
          </p:cNvPicPr>
          <p:nvPr/>
        </p:nvPicPr>
        <p:blipFill>
          <a:blip r:embed="rId4"/>
          <a:stretch>
            <a:fillRect/>
          </a:stretch>
        </p:blipFill>
        <p:spPr>
          <a:xfrm>
            <a:off x="6063221" y="2221412"/>
            <a:ext cx="2233163" cy="2142199"/>
          </a:xfrm>
          <a:prstGeom prst="rect">
            <a:avLst/>
          </a:prstGeom>
        </p:spPr>
      </p:pic>
    </p:spTree>
    <p:custDataLst>
      <p:tags r:id="rId1"/>
    </p:custDataLst>
    <p:extLst>
      <p:ext uri="{BB962C8B-B14F-4D97-AF65-F5344CB8AC3E}">
        <p14:creationId xmlns:p14="http://schemas.microsoft.com/office/powerpoint/2010/main" val="347358000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Cartes mères</a:t>
            </a:r>
          </a:p>
        </p:txBody>
      </p:sp>
      <p:sp>
        <p:nvSpPr>
          <p:cNvPr id="55299" name="Rectangle 3"/>
          <p:cNvSpPr>
            <a:spLocks noGrp="1" noChangeArrowheads="1"/>
          </p:cNvSpPr>
          <p:nvPr>
            <p:ph type="body" idx="1"/>
          </p:nvPr>
        </p:nvSpPr>
        <p:spPr>
          <a:xfrm>
            <a:off x="4110683" y="1146634"/>
            <a:ext cx="4572000" cy="2628643"/>
          </a:xfrm>
        </p:spPr>
        <p:txBody>
          <a:bodyPr/>
          <a:lstStyle/>
          <a:p>
            <a:pPr rtl="0"/>
            <a:r>
              <a:rPr lang="fr-FR" sz="1700"/>
              <a:t>La carte mère est la colonne vertébrale de l'ordinateur. </a:t>
            </a:r>
          </a:p>
          <a:p>
            <a:pPr rtl="0"/>
            <a:r>
              <a:rPr lang="fr-FR" sz="1700"/>
              <a:t>Il s'agit d'un circuit imprimé contenant des bus, à savoir des canaux de communication électrique entre les différents composants électroniques.</a:t>
            </a:r>
          </a:p>
          <a:p>
            <a:pPr rtl="0"/>
            <a:r>
              <a:rPr lang="fr-FR" sz="1700"/>
              <a:t>Ces composants peuvent être soudés directement sur la carte mère ou connectés au moyen de sockets, de slots d'extension ou de ports.</a:t>
            </a:r>
          </a:p>
          <a:p>
            <a:pPr lvl="1"/>
            <a:endParaRPr lang="en-US" altLang="en-US" sz="1800" dirty="0"/>
          </a:p>
          <a:p>
            <a:pPr marL="0" indent="0" eaLnBrk="1" hangingPunct="1">
              <a:buNone/>
            </a:pPr>
            <a:endParaRPr lang="en-CA" altLang="en-US" sz="1650" b="1" dirty="0"/>
          </a:p>
        </p:txBody>
      </p:sp>
      <p:pic>
        <p:nvPicPr>
          <p:cNvPr id="4" name="Picture 3" descr="The image shows a motherboard which is a printed circuit board." title="Motherboard">
            <a:extLst>
              <a:ext uri="{FF2B5EF4-FFF2-40B4-BE49-F238E27FC236}">
                <a16:creationId xmlns:a16="http://schemas.microsoft.com/office/drawing/2014/main" id="{D03E89BF-0C25-422C-9ED6-9BA6D057E425}"/>
              </a:ext>
            </a:extLst>
          </p:cNvPr>
          <p:cNvPicPr>
            <a:picLocks noChangeAspect="1"/>
          </p:cNvPicPr>
          <p:nvPr/>
        </p:nvPicPr>
        <p:blipFill>
          <a:blip r:embed="rId4"/>
          <a:stretch>
            <a:fillRect/>
          </a:stretch>
        </p:blipFill>
        <p:spPr>
          <a:xfrm>
            <a:off x="369673" y="1144288"/>
            <a:ext cx="3647913" cy="2628643"/>
          </a:xfrm>
          <a:prstGeom prst="rect">
            <a:avLst/>
          </a:prstGeom>
        </p:spPr>
      </p:pic>
    </p:spTree>
    <p:custDataLst>
      <p:tags r:id="rId1"/>
    </p:custDataLst>
    <p:extLst>
      <p:ext uri="{BB962C8B-B14F-4D97-AF65-F5344CB8AC3E}">
        <p14:creationId xmlns:p14="http://schemas.microsoft.com/office/powerpoint/2010/main" val="395123117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Composants de la carte mère</a:t>
            </a:r>
          </a:p>
        </p:txBody>
      </p:sp>
      <p:sp>
        <p:nvSpPr>
          <p:cNvPr id="55299" name="Rectangle 3"/>
          <p:cNvSpPr>
            <a:spLocks noGrp="1" noChangeArrowheads="1"/>
          </p:cNvSpPr>
          <p:nvPr>
            <p:ph type="body" idx="1"/>
          </p:nvPr>
        </p:nvSpPr>
        <p:spPr>
          <a:xfrm>
            <a:off x="271851" y="965402"/>
            <a:ext cx="4300149" cy="3342987"/>
          </a:xfrm>
        </p:spPr>
        <p:txBody>
          <a:bodyPr/>
          <a:lstStyle/>
          <a:p>
            <a:pPr rtl="0"/>
            <a:r>
              <a:rPr lang="fr-FR" sz="1700"/>
              <a:t>Les principaux composants d'une carte mère sont les suivants : </a:t>
            </a:r>
          </a:p>
          <a:p>
            <a:pPr lvl="1" rtl="0"/>
            <a:r>
              <a:rPr lang="fr-FR" sz="1500"/>
              <a:t>Processeur</a:t>
            </a:r>
          </a:p>
          <a:p>
            <a:pPr lvl="1" rtl="0"/>
            <a:r>
              <a:rPr lang="fr-FR" sz="1500"/>
              <a:t>Mémoire vive (RAM) </a:t>
            </a:r>
          </a:p>
          <a:p>
            <a:pPr lvl="1" rtl="0"/>
            <a:r>
              <a:rPr lang="fr-FR" sz="1500"/>
              <a:t>Logements d'extension</a:t>
            </a:r>
          </a:p>
          <a:p>
            <a:pPr lvl="1" rtl="0"/>
            <a:r>
              <a:rPr lang="fr-FR" sz="1500"/>
              <a:t>Chipset</a:t>
            </a:r>
          </a:p>
          <a:p>
            <a:pPr lvl="1" rtl="0"/>
            <a:r>
              <a:rPr lang="fr-FR" sz="1500"/>
              <a:t>Puce du système BIOS (Basic Input/Output System) et puce de l'interface UEFI (Unified Extensible Firmware Interface)</a:t>
            </a:r>
          </a:p>
          <a:p>
            <a:pPr lvl="1" rtl="0"/>
            <a:r>
              <a:rPr lang="fr-FR" sz="1500"/>
              <a:t>Connecteurs SATA</a:t>
            </a:r>
          </a:p>
          <a:p>
            <a:pPr lvl="1" rtl="0"/>
            <a:r>
              <a:rPr lang="fr-FR" sz="1500"/>
              <a:t>Connecteur USB interne</a:t>
            </a:r>
          </a:p>
          <a:p>
            <a:pPr lvl="1"/>
            <a:endParaRPr lang="en-US" altLang="en-US" sz="1800" dirty="0"/>
          </a:p>
          <a:p>
            <a:pPr marL="0" indent="0" eaLnBrk="1" hangingPunct="1">
              <a:buNone/>
            </a:pPr>
            <a:endParaRPr lang="en-CA" altLang="en-US" sz="1650" b="1" dirty="0"/>
          </a:p>
        </p:txBody>
      </p:sp>
      <p:pic>
        <p:nvPicPr>
          <p:cNvPr id="6" name="Picture 5">
            <a:extLst>
              <a:ext uri="{FF2B5EF4-FFF2-40B4-BE49-F238E27FC236}">
                <a16:creationId xmlns:a16="http://schemas.microsoft.com/office/drawing/2014/main" id="{B57DE4A3-B0D8-4F8D-A9D3-D7A8CC600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125" y="1098741"/>
            <a:ext cx="3988089" cy="2758175"/>
          </a:xfrm>
          <a:prstGeom prst="rect">
            <a:avLst/>
          </a:prstGeom>
        </p:spPr>
      </p:pic>
    </p:spTree>
    <p:custDataLst>
      <p:tags r:id="rId1"/>
    </p:custDataLst>
    <p:extLst>
      <p:ext uri="{BB962C8B-B14F-4D97-AF65-F5344CB8AC3E}">
        <p14:creationId xmlns:p14="http://schemas.microsoft.com/office/powerpoint/2010/main" val="299470764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la carte mère</a:t>
            </a:r>
            <a:r>
              <a:rPr lang="en-US" altLang="en-US" sz="1600" dirty="0"/>
              <a:t/>
            </a:r>
            <a:br>
              <a:rPr lang="en-US" altLang="en-US" sz="1600" dirty="0"/>
            </a:br>
            <a:r>
              <a:rPr lang="fr-FR"/>
              <a:t>Chipset de la carte mère</a:t>
            </a:r>
          </a:p>
        </p:txBody>
      </p:sp>
      <p:sp>
        <p:nvSpPr>
          <p:cNvPr id="55299" name="Rectangle 3"/>
          <p:cNvSpPr>
            <a:spLocks noGrp="1" noChangeArrowheads="1"/>
          </p:cNvSpPr>
          <p:nvPr>
            <p:ph type="body" idx="1"/>
          </p:nvPr>
        </p:nvSpPr>
        <p:spPr>
          <a:xfrm>
            <a:off x="4151522" y="798944"/>
            <a:ext cx="4854565" cy="3501814"/>
          </a:xfrm>
        </p:spPr>
        <p:txBody>
          <a:bodyPr/>
          <a:lstStyle/>
          <a:p>
            <a:pPr rtl="0"/>
            <a:r>
              <a:rPr lang="fr-FR" sz="1700" b="1"/>
              <a:t>Le chipset</a:t>
            </a:r>
            <a:r>
              <a:rPr lang="fr-FR" sz="1700"/>
              <a:t> est constitué de circuits intégrés contrôlant les interactions entre le matériel d'une part et le processeur et la carte mère d'autre part.</a:t>
            </a:r>
            <a:r>
              <a:rPr lang="fr-FR" sz="1700" b="1"/>
              <a:t> </a:t>
            </a:r>
          </a:p>
          <a:p>
            <a:pPr rtl="0"/>
            <a:r>
              <a:rPr lang="fr-FR" sz="1700"/>
              <a:t>La plupart des chipsets appartiennent aux deux types suivants :</a:t>
            </a:r>
          </a:p>
          <a:p>
            <a:pPr lvl="1" rtl="0"/>
            <a:r>
              <a:rPr lang="fr-FR" sz="1500" b="1"/>
              <a:t>Northbridge </a:t>
            </a:r>
            <a:r>
              <a:rPr lang="fr-FR" sz="1500"/>
              <a:t>: permet un accès rapide à la mémoire RAM et à la carte vidéo</a:t>
            </a:r>
            <a:r>
              <a:rPr lang="fr-FR" sz="1600"/>
              <a:t>.</a:t>
            </a:r>
          </a:p>
          <a:p>
            <a:pPr lvl="1" rtl="0"/>
            <a:r>
              <a:rPr lang="fr-FR" sz="1500" b="1"/>
              <a:t>Southbridge</a:t>
            </a:r>
            <a:r>
              <a:rPr lang="fr-FR" sz="1500"/>
              <a:t> : permet au processeur de communiquer avec des périphériques plus lents, comme des disques durs, des ports USB ou des slots d'extension.</a:t>
            </a:r>
          </a:p>
          <a:p>
            <a:pPr lvl="1"/>
            <a:endParaRPr lang="en-US" altLang="en-US" sz="1800" dirty="0"/>
          </a:p>
          <a:p>
            <a:pPr marL="0" indent="0" eaLnBrk="1" hangingPunct="1">
              <a:buNone/>
            </a:pPr>
            <a:endParaRPr lang="en-CA" altLang="en-US" sz="1650" b="1" dirty="0"/>
          </a:p>
        </p:txBody>
      </p:sp>
      <p:pic>
        <p:nvPicPr>
          <p:cNvPr id="6" name="Picture 5">
            <a:extLst>
              <a:ext uri="{FF2B5EF4-FFF2-40B4-BE49-F238E27FC236}">
                <a16:creationId xmlns:a16="http://schemas.microsoft.com/office/drawing/2014/main" id="{08014243-7F8C-49D7-A7E5-209A10E31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89" y="1193054"/>
            <a:ext cx="3877919" cy="2402359"/>
          </a:xfrm>
          <a:prstGeom prst="rect">
            <a:avLst/>
          </a:prstGeom>
        </p:spPr>
      </p:pic>
    </p:spTree>
    <p:custDataLst>
      <p:tags r:id="rId1"/>
    </p:custDataLst>
    <p:extLst>
      <p:ext uri="{BB962C8B-B14F-4D97-AF65-F5344CB8AC3E}">
        <p14:creationId xmlns:p14="http://schemas.microsoft.com/office/powerpoint/2010/main" val="349779162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Formats des cartes mères</a:t>
            </a:r>
          </a:p>
        </p:txBody>
      </p:sp>
      <p:sp>
        <p:nvSpPr>
          <p:cNvPr id="55299" name="Rectangle 3"/>
          <p:cNvSpPr>
            <a:spLocks noGrp="1" noChangeArrowheads="1"/>
          </p:cNvSpPr>
          <p:nvPr>
            <p:ph type="body" idx="1"/>
          </p:nvPr>
        </p:nvSpPr>
        <p:spPr>
          <a:xfrm>
            <a:off x="271851" y="800519"/>
            <a:ext cx="8715630" cy="1036393"/>
          </a:xfrm>
        </p:spPr>
        <p:txBody>
          <a:bodyPr/>
          <a:lstStyle/>
          <a:p>
            <a:pPr rtl="0"/>
            <a:r>
              <a:rPr lang="fr-FR" sz="1600"/>
              <a:t>Le facteur de forme (ou facteur d'encombrement) des cartes mères se rapporte à leur taille et à leur format.</a:t>
            </a:r>
          </a:p>
          <a:p>
            <a:pPr rtl="0"/>
            <a:r>
              <a:rPr lang="fr-FR" spc="-20"/>
              <a:t>Il existe trois formats de cartes mères :</a:t>
            </a:r>
            <a:r>
              <a:rPr lang="fr-FR" sz="1650" b="1" spc="-20"/>
              <a:t> </a:t>
            </a:r>
            <a:r>
              <a:rPr lang="fr-FR" b="1" spc="-20"/>
              <a:t>Advanced Technology Extended </a:t>
            </a:r>
            <a:r>
              <a:rPr lang="fr-FR" spc="-20"/>
              <a:t>(ATX), </a:t>
            </a:r>
            <a:r>
              <a:rPr lang="fr-FR" b="1" spc="-20" smtClean="0"/>
              <a:t>micro-ATX </a:t>
            </a:r>
            <a:r>
              <a:rPr lang="fr-FR" spc="-20" smtClean="0"/>
              <a:t>et </a:t>
            </a:r>
            <a:r>
              <a:rPr lang="fr-FR" b="1" spc="-20"/>
              <a:t>ITX</a:t>
            </a:r>
            <a:r>
              <a:rPr lang="fr-FR" spc="-20"/>
              <a:t>.</a:t>
            </a:r>
          </a:p>
        </p:txBody>
      </p:sp>
      <p:sp>
        <p:nvSpPr>
          <p:cNvPr id="4" name="TextBox 3">
            <a:extLst>
              <a:ext uri="{FF2B5EF4-FFF2-40B4-BE49-F238E27FC236}">
                <a16:creationId xmlns:a16="http://schemas.microsoft.com/office/drawing/2014/main" id="{70835A92-47D3-4B52-BE55-CCA494DB4652}"/>
              </a:ext>
            </a:extLst>
          </p:cNvPr>
          <p:cNvSpPr txBox="1"/>
          <p:nvPr/>
        </p:nvSpPr>
        <p:spPr>
          <a:xfrm>
            <a:off x="269790" y="4050593"/>
            <a:ext cx="8493210" cy="784830"/>
          </a:xfrm>
          <a:prstGeom prst="rect">
            <a:avLst/>
          </a:prstGeom>
          <a:noFill/>
        </p:spPr>
        <p:txBody>
          <a:bodyPr wrap="square" rtlCol="0">
            <a:spAutoFit/>
          </a:bodyPr>
          <a:lstStyle/>
          <a:p>
            <a:pPr algn="ctr"/>
            <a:r>
              <a:rPr lang="fr-FR" sz="1500" b="1">
                <a:solidFill>
                  <a:srgbClr val="000000"/>
                </a:solidFill>
                <a:latin typeface="+mn-lt"/>
                <a:ea typeface="ＭＳ Ｐゴシック" charset="0"/>
              </a:rPr>
              <a:t>Le choix du format de la carte mère détermine la manière dont chaque composant sera connecté à celle-ci, le type d'alimentation nécessaire ainsi que le type de boîtier d'ordinateur.</a:t>
            </a:r>
          </a:p>
        </p:txBody>
      </p:sp>
      <p:pic>
        <p:nvPicPr>
          <p:cNvPr id="3" name="Picture 2">
            <a:extLst>
              <a:ext uri="{FF2B5EF4-FFF2-40B4-BE49-F238E27FC236}">
                <a16:creationId xmlns:a16="http://schemas.microsoft.com/office/drawing/2014/main" id="{6F7AA2B2-8B2B-413B-83A9-C66049523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486" y="1914963"/>
            <a:ext cx="5868359" cy="2057578"/>
          </a:xfrm>
          <a:prstGeom prst="rect">
            <a:avLst/>
          </a:prstGeom>
        </p:spPr>
      </p:pic>
    </p:spTree>
    <p:custDataLst>
      <p:tags r:id="rId1"/>
    </p:custDataLst>
    <p:extLst>
      <p:ext uri="{BB962C8B-B14F-4D97-AF65-F5344CB8AC3E}">
        <p14:creationId xmlns:p14="http://schemas.microsoft.com/office/powerpoint/2010/main" val="3820406253"/>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Qu'est-ce que le processeur ?</a:t>
            </a:r>
          </a:p>
        </p:txBody>
      </p:sp>
      <p:sp>
        <p:nvSpPr>
          <p:cNvPr id="55299" name="Rectangle 3"/>
          <p:cNvSpPr>
            <a:spLocks noGrp="1" noChangeArrowheads="1"/>
          </p:cNvSpPr>
          <p:nvPr>
            <p:ph type="body" idx="1"/>
          </p:nvPr>
        </p:nvSpPr>
        <p:spPr>
          <a:xfrm>
            <a:off x="271851" y="800519"/>
            <a:ext cx="8715630" cy="904713"/>
          </a:xfrm>
        </p:spPr>
        <p:txBody>
          <a:bodyPr/>
          <a:lstStyle/>
          <a:p>
            <a:pPr rtl="0"/>
            <a:r>
              <a:rPr lang="fr-FR" sz="1600"/>
              <a:t>Le processeur est chargé d'interpréter et d'exécuter des commandes</a:t>
            </a:r>
            <a:r>
              <a:rPr lang="fr-FR" sz="1700"/>
              <a:t>.</a:t>
            </a:r>
          </a:p>
          <a:p>
            <a:pPr rtl="0"/>
            <a:r>
              <a:rPr lang="fr-FR" sz="1600"/>
              <a:t>Le processeur est une micropuce qui réside dans un package de processeur</a:t>
            </a:r>
            <a:r>
              <a:rPr lang="fr-FR"/>
              <a:t>.</a:t>
            </a:r>
          </a:p>
        </p:txBody>
      </p:sp>
      <p:sp>
        <p:nvSpPr>
          <p:cNvPr id="11" name="Rectangle 4">
            <a:extLst>
              <a:ext uri="{FF2B5EF4-FFF2-40B4-BE49-F238E27FC236}">
                <a16:creationId xmlns:a16="http://schemas.microsoft.com/office/drawing/2014/main" id="{49F11C45-6557-4CFD-BF9F-33B68EFAC668}"/>
              </a:ext>
            </a:extLst>
          </p:cNvPr>
          <p:cNvSpPr txBox="1">
            <a:spLocks noChangeArrowheads="1"/>
          </p:cNvSpPr>
          <p:nvPr/>
        </p:nvSpPr>
        <p:spPr bwMode="auto">
          <a:xfrm>
            <a:off x="279649" y="1705232"/>
            <a:ext cx="5733223" cy="258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L'interface de connexion du processeur permet de relier la carte mère au processeur</a:t>
            </a:r>
            <a:r>
              <a:rPr lang="fr-FR" sz="1700"/>
              <a:t>.</a:t>
            </a:r>
          </a:p>
          <a:p>
            <a:pPr rtl="0"/>
            <a:r>
              <a:rPr lang="fr-FR" sz="1600"/>
              <a:t>Les interfaces de connexion et les packages de processeurs modernes reposent sur les architectures suivantes :</a:t>
            </a:r>
          </a:p>
          <a:p>
            <a:pPr lvl="1" rtl="0"/>
            <a:r>
              <a:rPr lang="fr-FR" b="1"/>
              <a:t>PGA (Pin Grid Array, ou matrice de broches)</a:t>
            </a:r>
            <a:r>
              <a:rPr lang="fr-FR"/>
              <a:t> : les broches situées sous le processeur sont insérées dans l'interface de connexion.</a:t>
            </a:r>
          </a:p>
          <a:p>
            <a:pPr lvl="1" rtl="0"/>
            <a:r>
              <a:rPr lang="fr-FR" b="1"/>
              <a:t>LGA (Land Grid Array ou matrice de pastilles) </a:t>
            </a:r>
            <a:r>
              <a:rPr lang="fr-FR"/>
              <a:t>: les broches se trouvent dans l'interface de connexion et non sur le processeur.</a:t>
            </a:r>
          </a:p>
        </p:txBody>
      </p:sp>
      <p:pic>
        <p:nvPicPr>
          <p:cNvPr id="5" name="Picture 4" descr="A pin grid array (PGA) central processing unit and the motherboard socket that it fits into." title="PGA">
            <a:extLst>
              <a:ext uri="{FF2B5EF4-FFF2-40B4-BE49-F238E27FC236}">
                <a16:creationId xmlns:a16="http://schemas.microsoft.com/office/drawing/2014/main" id="{A59E86FB-D72E-4A0B-8A1D-6579100DA174}"/>
              </a:ext>
            </a:extLst>
          </p:cNvPr>
          <p:cNvPicPr>
            <a:picLocks noChangeAspect="1"/>
          </p:cNvPicPr>
          <p:nvPr/>
        </p:nvPicPr>
        <p:blipFill>
          <a:blip r:embed="rId4"/>
          <a:stretch>
            <a:fillRect/>
          </a:stretch>
        </p:blipFill>
        <p:spPr>
          <a:xfrm>
            <a:off x="6379767" y="1718685"/>
            <a:ext cx="2278577" cy="1192415"/>
          </a:xfrm>
          <a:prstGeom prst="rect">
            <a:avLst/>
          </a:prstGeom>
        </p:spPr>
      </p:pic>
      <p:pic>
        <p:nvPicPr>
          <p:cNvPr id="10" name="Picture 9" descr="A land grid array (LGA) central processing unit and the motherboard socket that it fits into." title="LGA">
            <a:extLst>
              <a:ext uri="{FF2B5EF4-FFF2-40B4-BE49-F238E27FC236}">
                <a16:creationId xmlns:a16="http://schemas.microsoft.com/office/drawing/2014/main" id="{33E4869B-3572-4A8A-A6AC-0E13655DEAC5}"/>
              </a:ext>
            </a:extLst>
          </p:cNvPr>
          <p:cNvPicPr>
            <a:picLocks noChangeAspect="1"/>
          </p:cNvPicPr>
          <p:nvPr/>
        </p:nvPicPr>
        <p:blipFill>
          <a:blip r:embed="rId5"/>
          <a:stretch>
            <a:fillRect/>
          </a:stretch>
        </p:blipFill>
        <p:spPr>
          <a:xfrm>
            <a:off x="5786266" y="3143196"/>
            <a:ext cx="2094474" cy="1467054"/>
          </a:xfrm>
          <a:prstGeom prst="rect">
            <a:avLst/>
          </a:prstGeom>
        </p:spPr>
      </p:pic>
    </p:spTree>
    <p:custDataLst>
      <p:tags r:id="rId1"/>
    </p:custDataLst>
    <p:extLst>
      <p:ext uri="{BB962C8B-B14F-4D97-AF65-F5344CB8AC3E}">
        <p14:creationId xmlns:p14="http://schemas.microsoft.com/office/powerpoint/2010/main" val="264819157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Systèmes de refroidissement</a:t>
            </a:r>
          </a:p>
        </p:txBody>
      </p:sp>
      <p:sp>
        <p:nvSpPr>
          <p:cNvPr id="55299" name="Rectangle 3"/>
          <p:cNvSpPr>
            <a:spLocks noGrp="1" noChangeArrowheads="1"/>
          </p:cNvSpPr>
          <p:nvPr>
            <p:ph type="body" idx="1"/>
          </p:nvPr>
        </p:nvSpPr>
        <p:spPr>
          <a:xfrm>
            <a:off x="271850" y="800519"/>
            <a:ext cx="8248695" cy="904713"/>
          </a:xfrm>
        </p:spPr>
        <p:txBody>
          <a:bodyPr/>
          <a:lstStyle/>
          <a:p>
            <a:pPr rtl="0"/>
            <a:r>
              <a:rPr lang="fr-FR" sz="1600"/>
              <a:t>Les composants des ordinateurs fonctionnent mieux s'ils restent à une température peu élevée.</a:t>
            </a:r>
          </a:p>
          <a:p>
            <a:pPr rtl="0"/>
            <a:r>
              <a:rPr lang="fr-FR" sz="1600"/>
              <a:t>Pour cela, des solutions de refroidissement actives et passives sont mises en œuvre.</a:t>
            </a:r>
          </a:p>
        </p:txBody>
      </p:sp>
      <p:sp>
        <p:nvSpPr>
          <p:cNvPr id="11" name="Rectangle 4">
            <a:extLst>
              <a:ext uri="{FF2B5EF4-FFF2-40B4-BE49-F238E27FC236}">
                <a16:creationId xmlns:a16="http://schemas.microsoft.com/office/drawing/2014/main" id="{49F11C45-6557-4CFD-BF9F-33B68EFAC668}"/>
              </a:ext>
            </a:extLst>
          </p:cNvPr>
          <p:cNvSpPr txBox="1">
            <a:spLocks noChangeArrowheads="1"/>
          </p:cNvSpPr>
          <p:nvPr/>
        </p:nvSpPr>
        <p:spPr bwMode="auto">
          <a:xfrm>
            <a:off x="271850" y="1880663"/>
            <a:ext cx="6771939" cy="42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Les solutions actives nécessitent une alimentation en énergie, contrairement aux solutions passives.</a:t>
            </a:r>
          </a:p>
        </p:txBody>
      </p:sp>
      <p:sp>
        <p:nvSpPr>
          <p:cNvPr id="12" name="Rectangle 5">
            <a:extLst>
              <a:ext uri="{FF2B5EF4-FFF2-40B4-BE49-F238E27FC236}">
                <a16:creationId xmlns:a16="http://schemas.microsoft.com/office/drawing/2014/main" id="{1EAAA2A6-31F0-4070-8BB0-E2A90031408B}"/>
              </a:ext>
            </a:extLst>
          </p:cNvPr>
          <p:cNvSpPr txBox="1">
            <a:spLocks noChangeArrowheads="1"/>
          </p:cNvSpPr>
          <p:nvPr/>
        </p:nvSpPr>
        <p:spPr bwMode="auto">
          <a:xfrm>
            <a:off x="296330" y="2571750"/>
            <a:ext cx="4275670" cy="219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Les solutions de refroidissement passives impliquent généralement la réduction du débit de fonctionnement d'un composant ou l'ajout de dissipateurs thermiques aux puces informatiques.</a:t>
            </a:r>
          </a:p>
          <a:p>
            <a:pPr rtl="0"/>
            <a:r>
              <a:rPr lang="fr-FR" sz="1600"/>
              <a:t>Un ventilateur de boîtier est considéré comme un refroidissement actif.</a:t>
            </a:r>
          </a:p>
        </p:txBody>
      </p:sp>
      <p:pic>
        <p:nvPicPr>
          <p:cNvPr id="6" name="Picture 5">
            <a:extLst>
              <a:ext uri="{FF2B5EF4-FFF2-40B4-BE49-F238E27FC236}">
                <a16:creationId xmlns:a16="http://schemas.microsoft.com/office/drawing/2014/main" id="{926224E4-9B8C-4A44-BB4A-6129D8F7B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703" y="2735022"/>
            <a:ext cx="1985586" cy="1607959"/>
          </a:xfrm>
          <a:prstGeom prst="rect">
            <a:avLst/>
          </a:prstGeom>
        </p:spPr>
      </p:pic>
      <p:pic>
        <p:nvPicPr>
          <p:cNvPr id="3" name="Picture 2">
            <a:extLst>
              <a:ext uri="{FF2B5EF4-FFF2-40B4-BE49-F238E27FC236}">
                <a16:creationId xmlns:a16="http://schemas.microsoft.com/office/drawing/2014/main" id="{AB9172A9-EF7A-4149-B6AF-80AC8ED65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742" y="1752950"/>
            <a:ext cx="2034499" cy="2370025"/>
          </a:xfrm>
          <a:prstGeom prst="rect">
            <a:avLst/>
          </a:prstGeom>
        </p:spPr>
      </p:pic>
    </p:spTree>
    <p:custDataLst>
      <p:tags r:id="rId1"/>
    </p:custDataLst>
    <p:extLst>
      <p:ext uri="{BB962C8B-B14F-4D97-AF65-F5344CB8AC3E}">
        <p14:creationId xmlns:p14="http://schemas.microsoft.com/office/powerpoint/2010/main" val="370852601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26214" cy="1802391"/>
          </a:xfrm>
        </p:spPr>
        <p:txBody>
          <a:bodyPr/>
          <a:lstStyle/>
          <a:p>
            <a:pPr rtl="0"/>
            <a:r>
              <a:rPr lang="fr-FR">
                <a:solidFill>
                  <a:schemeClr val="accent5">
                    <a:lumMod val="40000"/>
                    <a:lumOff val="60000"/>
                  </a:schemeClr>
                </a:solidFill>
              </a:rPr>
              <a:t>Chapitre 1 : Présentation de l'ordinateur personnel</a:t>
            </a:r>
          </a:p>
        </p:txBody>
      </p:sp>
      <p:sp>
        <p:nvSpPr>
          <p:cNvPr id="3" name="Rectangle 2"/>
          <p:cNvSpPr/>
          <p:nvPr/>
        </p:nvSpPr>
        <p:spPr>
          <a:xfrm>
            <a:off x="628649" y="3436035"/>
            <a:ext cx="5633605" cy="369332"/>
          </a:xfrm>
          <a:prstGeom prst="rect">
            <a:avLst/>
          </a:prstGeom>
        </p:spPr>
        <p:txBody>
          <a:bodyPr wrap="square">
            <a:spAutoFit/>
          </a:bodyPr>
          <a:lstStyle/>
          <a:p>
            <a:pPr rtl="0"/>
            <a:r>
              <a:rPr lang="fr-FR" b="1">
                <a:solidFill>
                  <a:schemeClr val="bg2">
                    <a:lumMod val="40000"/>
                    <a:lumOff val="60000"/>
                  </a:schemeClr>
                </a:solidFill>
              </a:rPr>
              <a:t>Guide de planification de IT Essentials 7.0</a:t>
            </a:r>
          </a:p>
        </p:txBody>
      </p:sp>
    </p:spTree>
    <p:custDataLst>
      <p:tags r:id="rId1"/>
    </p:custDataLst>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Types de mémoire</a:t>
            </a:r>
          </a:p>
        </p:txBody>
      </p:sp>
      <p:sp>
        <p:nvSpPr>
          <p:cNvPr id="55299" name="Rectangle 3"/>
          <p:cNvSpPr>
            <a:spLocks noGrp="1" noChangeArrowheads="1"/>
          </p:cNvSpPr>
          <p:nvPr>
            <p:ph type="body" idx="1"/>
          </p:nvPr>
        </p:nvSpPr>
        <p:spPr>
          <a:xfrm>
            <a:off x="271850" y="965403"/>
            <a:ext cx="8403623" cy="1678943"/>
          </a:xfrm>
        </p:spPr>
        <p:txBody>
          <a:bodyPr/>
          <a:lstStyle/>
          <a:p>
            <a:pPr rtl="0"/>
            <a:r>
              <a:rPr lang="fr-FR" sz="1600"/>
              <a:t>Un ordinateur peut utiliser différents types de puces mémoire.</a:t>
            </a:r>
          </a:p>
          <a:p>
            <a:pPr rtl="0"/>
            <a:r>
              <a:rPr lang="fr-FR" sz="1600"/>
              <a:t>Toutes les puces mémoire stockent les données sous la forme d'octets. </a:t>
            </a:r>
          </a:p>
          <a:p>
            <a:pPr lvl="1" rtl="0"/>
            <a:r>
              <a:rPr lang="fr-FR" sz="1500"/>
              <a:t>Un octet est un bloc de huit bits stocké sous la forme de 0 ou de 1 dans la puce mémoire.</a:t>
            </a:r>
          </a:p>
          <a:p>
            <a:pPr rtl="0"/>
            <a:r>
              <a:rPr lang="fr-FR" sz="1600" b="1"/>
              <a:t>Mémoire morte </a:t>
            </a:r>
            <a:r>
              <a:rPr lang="fr-FR" sz="1600"/>
              <a:t>(ROM), telle que la puce ROM.</a:t>
            </a:r>
          </a:p>
        </p:txBody>
      </p:sp>
      <p:sp>
        <p:nvSpPr>
          <p:cNvPr id="7" name="Rectangle 4">
            <a:extLst>
              <a:ext uri="{FF2B5EF4-FFF2-40B4-BE49-F238E27FC236}">
                <a16:creationId xmlns:a16="http://schemas.microsoft.com/office/drawing/2014/main" id="{2375BCB7-2385-4993-A57D-714EB36A0AC9}"/>
              </a:ext>
            </a:extLst>
          </p:cNvPr>
          <p:cNvSpPr txBox="1">
            <a:spLocks noChangeArrowheads="1"/>
          </p:cNvSpPr>
          <p:nvPr/>
        </p:nvSpPr>
        <p:spPr bwMode="auto">
          <a:xfrm>
            <a:off x="271850" y="2482686"/>
            <a:ext cx="5609966" cy="209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b="1"/>
              <a:t>La mémoire vive </a:t>
            </a:r>
            <a:r>
              <a:rPr lang="fr-FR" sz="1600"/>
              <a:t>(RAM) est le stockage temporaire des données et des programmes auxquels le processeur peut accéder. La RAM est une mémoire volatile.</a:t>
            </a:r>
          </a:p>
          <a:p>
            <a:pPr rtl="0"/>
            <a:r>
              <a:rPr lang="fr-FR" sz="1600"/>
              <a:t>L'ajout de RAM permet d'améliorer les performances du système. Néanmoins, la quantité maximale de mémoire RAM que vous pouvez installer dépend de la carte mère.</a:t>
            </a:r>
          </a:p>
          <a:p>
            <a:pPr marL="0" indent="0">
              <a:buFont typeface="Wingdings" panose="05000000000000000000" pitchFamily="2" charset="2"/>
              <a:buNone/>
            </a:pPr>
            <a:endParaRPr lang="en-US" altLang="en-US" sz="1600" b="1" dirty="0"/>
          </a:p>
        </p:txBody>
      </p:sp>
      <p:pic>
        <p:nvPicPr>
          <p:cNvPr id="3" name="Picture 2" descr="The image shows different types of memory chips." title="Memory chips">
            <a:extLst>
              <a:ext uri="{FF2B5EF4-FFF2-40B4-BE49-F238E27FC236}">
                <a16:creationId xmlns:a16="http://schemas.microsoft.com/office/drawing/2014/main" id="{3CCC945E-411F-419F-971A-28A0A47DD32F}"/>
              </a:ext>
            </a:extLst>
          </p:cNvPr>
          <p:cNvPicPr>
            <a:picLocks noChangeAspect="1"/>
          </p:cNvPicPr>
          <p:nvPr/>
        </p:nvPicPr>
        <p:blipFill>
          <a:blip r:embed="rId4"/>
          <a:stretch>
            <a:fillRect/>
          </a:stretch>
        </p:blipFill>
        <p:spPr>
          <a:xfrm>
            <a:off x="5881816" y="2069272"/>
            <a:ext cx="2793657" cy="2013076"/>
          </a:xfrm>
          <a:prstGeom prst="rect">
            <a:avLst/>
          </a:prstGeom>
        </p:spPr>
      </p:pic>
    </p:spTree>
    <p:custDataLst>
      <p:tags r:id="rId1"/>
    </p:custDataLst>
    <p:extLst>
      <p:ext uri="{BB962C8B-B14F-4D97-AF65-F5344CB8AC3E}">
        <p14:creationId xmlns:p14="http://schemas.microsoft.com/office/powerpoint/2010/main" val="349948823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Types de mémoire ROM</a:t>
            </a:r>
          </a:p>
        </p:txBody>
      </p:sp>
      <p:sp>
        <p:nvSpPr>
          <p:cNvPr id="55299" name="Rectangle 3"/>
          <p:cNvSpPr>
            <a:spLocks noGrp="1" noChangeArrowheads="1"/>
          </p:cNvSpPr>
          <p:nvPr>
            <p:ph type="body" idx="1"/>
          </p:nvPr>
        </p:nvSpPr>
        <p:spPr>
          <a:xfrm>
            <a:off x="271850" y="965403"/>
            <a:ext cx="6433750" cy="1678943"/>
          </a:xfrm>
        </p:spPr>
        <p:txBody>
          <a:bodyPr/>
          <a:lstStyle/>
          <a:p>
            <a:pPr rtl="0"/>
            <a:r>
              <a:rPr lang="fr-FR" sz="1700"/>
              <a:t>Les types de mémoire morte (ROM) sont les suivants :</a:t>
            </a:r>
          </a:p>
          <a:p>
            <a:pPr lvl="1" rtl="0"/>
            <a:r>
              <a:rPr lang="fr-FR" sz="1600"/>
              <a:t>Puces ROM</a:t>
            </a:r>
          </a:p>
          <a:p>
            <a:pPr lvl="1" rtl="0"/>
            <a:r>
              <a:rPr lang="fr-FR" sz="1600"/>
              <a:t>Puces PROM</a:t>
            </a:r>
          </a:p>
          <a:p>
            <a:pPr lvl="1" rtl="0"/>
            <a:r>
              <a:rPr lang="fr-FR" sz="1600"/>
              <a:t>Puces EPROM</a:t>
            </a:r>
          </a:p>
          <a:p>
            <a:pPr lvl="1" rtl="0"/>
            <a:r>
              <a:rPr lang="fr-FR" sz="1600"/>
              <a:t>Puces EEPROM</a:t>
            </a:r>
          </a:p>
        </p:txBody>
      </p:sp>
      <p:pic>
        <p:nvPicPr>
          <p:cNvPr id="6" name="Picture 5">
            <a:extLst>
              <a:ext uri="{FF2B5EF4-FFF2-40B4-BE49-F238E27FC236}">
                <a16:creationId xmlns:a16="http://schemas.microsoft.com/office/drawing/2014/main" id="{E1A7A6BB-83A4-49A5-940B-54609A155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001" y="2709381"/>
            <a:ext cx="5601185" cy="1194594"/>
          </a:xfrm>
          <a:prstGeom prst="rect">
            <a:avLst/>
          </a:prstGeom>
        </p:spPr>
      </p:pic>
    </p:spTree>
    <p:custDataLst>
      <p:tags r:id="rId1"/>
    </p:custDataLst>
    <p:extLst>
      <p:ext uri="{BB962C8B-B14F-4D97-AF65-F5344CB8AC3E}">
        <p14:creationId xmlns:p14="http://schemas.microsoft.com/office/powerpoint/2010/main" val="90641219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Types de mémoire RAM</a:t>
            </a:r>
          </a:p>
        </p:txBody>
      </p:sp>
      <p:sp>
        <p:nvSpPr>
          <p:cNvPr id="55299" name="Rectangle 3"/>
          <p:cNvSpPr>
            <a:spLocks noGrp="1" noChangeArrowheads="1"/>
          </p:cNvSpPr>
          <p:nvPr>
            <p:ph type="body" idx="1"/>
          </p:nvPr>
        </p:nvSpPr>
        <p:spPr>
          <a:xfrm>
            <a:off x="271849" y="965403"/>
            <a:ext cx="7902333" cy="3384175"/>
          </a:xfrm>
        </p:spPr>
        <p:txBody>
          <a:bodyPr/>
          <a:lstStyle/>
          <a:p>
            <a:pPr rtl="0"/>
            <a:r>
              <a:rPr lang="fr-FR" sz="1700"/>
              <a:t>Les types de mémoire vive (RAM) sont les suivants :</a:t>
            </a:r>
          </a:p>
          <a:p>
            <a:pPr lvl="1" rtl="0"/>
            <a:r>
              <a:rPr lang="fr-FR" sz="1600"/>
              <a:t>mémoire vive dynamique (DRAM)</a:t>
            </a:r>
          </a:p>
          <a:p>
            <a:pPr lvl="1" rtl="0"/>
            <a:r>
              <a:rPr lang="fr-FR" sz="1600"/>
              <a:t>Mémoire vive statique (SRAM)</a:t>
            </a:r>
          </a:p>
          <a:p>
            <a:pPr lvl="1" rtl="0"/>
            <a:r>
              <a:rPr lang="fr-FR" sz="1600"/>
              <a:t>mémoire vive dynamique synchrone (SDRAM)</a:t>
            </a:r>
          </a:p>
          <a:p>
            <a:pPr lvl="1" rtl="0"/>
            <a:r>
              <a:rPr lang="fr-FR" sz="1600"/>
              <a:t>Mémoire vive dynamique synchrone à double débit de données (DDR SDRAM)</a:t>
            </a:r>
          </a:p>
          <a:p>
            <a:pPr lvl="1" rtl="0"/>
            <a:r>
              <a:rPr lang="fr-FR" sz="1600"/>
              <a:t>Mémoire vive dynamique synchrone DDR2 (DDR2 SDRAM)</a:t>
            </a:r>
          </a:p>
          <a:p>
            <a:pPr lvl="1" rtl="0"/>
            <a:r>
              <a:rPr lang="fr-FR" sz="1600"/>
              <a:t>Mémoire vive dynamique synchrone DDR3 (DDR3 SDRAM)</a:t>
            </a:r>
          </a:p>
          <a:p>
            <a:pPr lvl="1" rtl="0"/>
            <a:r>
              <a:rPr lang="fr-FR" sz="1600"/>
              <a:t>Mémoire vive dynamique synchrone DDR4 (DDR4 SDRAM)</a:t>
            </a:r>
          </a:p>
          <a:p>
            <a:pPr lvl="1" rtl="0"/>
            <a:r>
              <a:rPr lang="fr-FR" sz="1600"/>
              <a:t>Mémoire vive dynamique synchrone GDDR (GDDR SDRAM)</a:t>
            </a:r>
          </a:p>
          <a:p>
            <a:pPr lvl="1"/>
            <a:endParaRPr lang="en-US" altLang="en-US" sz="1600" dirty="0"/>
          </a:p>
        </p:txBody>
      </p:sp>
    </p:spTree>
    <p:custDataLst>
      <p:tags r:id="rId1"/>
    </p:custDataLst>
    <p:extLst>
      <p:ext uri="{BB962C8B-B14F-4D97-AF65-F5344CB8AC3E}">
        <p14:creationId xmlns:p14="http://schemas.microsoft.com/office/powerpoint/2010/main" val="249469306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Modules de mémoire</a:t>
            </a:r>
          </a:p>
        </p:txBody>
      </p:sp>
      <p:sp>
        <p:nvSpPr>
          <p:cNvPr id="55299" name="Rectangle 3"/>
          <p:cNvSpPr>
            <a:spLocks noGrp="1" noChangeArrowheads="1"/>
          </p:cNvSpPr>
          <p:nvPr>
            <p:ph type="body" idx="1"/>
          </p:nvPr>
        </p:nvSpPr>
        <p:spPr>
          <a:xfrm>
            <a:off x="211287" y="836688"/>
            <a:ext cx="7159331" cy="1515676"/>
          </a:xfrm>
        </p:spPr>
        <p:txBody>
          <a:bodyPr/>
          <a:lstStyle/>
          <a:p>
            <a:pPr rtl="0"/>
            <a:r>
              <a:rPr lang="fr-FR" sz="1650"/>
              <a:t>Les puces de mémoire sont soudées sur un circuit imprimé, et ce afin de créer un module de mémoire pouvant être placé dans un slot de mémoire de la carte mère.</a:t>
            </a:r>
          </a:p>
          <a:p>
            <a:pPr rtl="0"/>
            <a:r>
              <a:rPr lang="fr-FR" sz="1650"/>
              <a:t>Les différents types de modules de mémoire sont les suivants : </a:t>
            </a:r>
            <a:r>
              <a:rPr lang="fr-FR" sz="1650" b="1"/>
              <a:t>DIP</a:t>
            </a:r>
            <a:r>
              <a:rPr lang="fr-FR" sz="1650"/>
              <a:t>, </a:t>
            </a:r>
            <a:r>
              <a:rPr lang="fr-FR" sz="1650" b="1"/>
              <a:t>SIMM</a:t>
            </a:r>
            <a:r>
              <a:rPr lang="fr-FR" sz="1650"/>
              <a:t>, </a:t>
            </a:r>
            <a:r>
              <a:rPr lang="fr-FR" sz="1650" b="1"/>
              <a:t>mémoire DIMM</a:t>
            </a:r>
            <a:r>
              <a:rPr lang="fr-FR" sz="1650"/>
              <a:t> et </a:t>
            </a:r>
            <a:r>
              <a:rPr lang="fr-FR" sz="1650" b="1"/>
              <a:t>SODIMM</a:t>
            </a:r>
            <a:r>
              <a:rPr lang="fr-FR" sz="1650"/>
              <a:t>.</a:t>
            </a:r>
          </a:p>
        </p:txBody>
      </p:sp>
      <p:sp>
        <p:nvSpPr>
          <p:cNvPr id="10" name="Rectangle 4">
            <a:extLst>
              <a:ext uri="{FF2B5EF4-FFF2-40B4-BE49-F238E27FC236}">
                <a16:creationId xmlns:a16="http://schemas.microsoft.com/office/drawing/2014/main" id="{A4C79769-4F5A-4AB3-AA6B-595AF66BEC74}"/>
              </a:ext>
            </a:extLst>
          </p:cNvPr>
          <p:cNvSpPr txBox="1">
            <a:spLocks noChangeArrowheads="1"/>
          </p:cNvSpPr>
          <p:nvPr/>
        </p:nvSpPr>
        <p:spPr bwMode="auto">
          <a:xfrm>
            <a:off x="211288" y="2439513"/>
            <a:ext cx="7466378" cy="127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50"/>
              <a:t>La vitesse de la mémoire a un impact direct sur la quantité de données qu'un processeur peut traiter en un temps donné.</a:t>
            </a:r>
          </a:p>
          <a:p>
            <a:pPr rtl="0"/>
            <a:r>
              <a:rPr lang="fr-FR" sz="1650"/>
              <a:t>La mémoire la plus rapide est généralement la mémoire vive statique (SRAM), qui est utilisée comme mémoire cache.</a:t>
            </a:r>
          </a:p>
        </p:txBody>
      </p:sp>
      <p:pic>
        <p:nvPicPr>
          <p:cNvPr id="7" name="Picture 6">
            <a:extLst>
              <a:ext uri="{FF2B5EF4-FFF2-40B4-BE49-F238E27FC236}">
                <a16:creationId xmlns:a16="http://schemas.microsoft.com/office/drawing/2014/main" id="{FCE31479-E9C4-4BF9-A391-010388829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611" y="3699790"/>
            <a:ext cx="4458086" cy="997123"/>
          </a:xfrm>
          <a:prstGeom prst="rect">
            <a:avLst/>
          </a:prstGeom>
        </p:spPr>
      </p:pic>
    </p:spTree>
    <p:custDataLst>
      <p:tags r:id="rId1"/>
    </p:custDataLst>
    <p:extLst>
      <p:ext uri="{BB962C8B-B14F-4D97-AF65-F5344CB8AC3E}">
        <p14:creationId xmlns:p14="http://schemas.microsoft.com/office/powerpoint/2010/main" val="321839468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Modules de mémoire (suite)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19525" y="882937"/>
            <a:ext cx="8539736" cy="127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La vitesse de la mémoire a un impact direct sur la quantité de données qu'un processeur peut traiter en un temps donné.</a:t>
            </a:r>
          </a:p>
          <a:p>
            <a:pPr rtl="0"/>
            <a:r>
              <a:rPr lang="fr-FR" sz="1700"/>
              <a:t>La mémoire la plus rapide est généralement la mémoire vive statique (SRAM), à savoir une mémoire cache stockant les données et les instructions les plus récentes utilisées par le processeur.</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359568" y="2571750"/>
            <a:ext cx="6436648" cy="16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Voici les trois types de mémoire cache les plus répandus :</a:t>
            </a:r>
          </a:p>
          <a:p>
            <a:pPr lvl="1" rtl="0"/>
            <a:r>
              <a:rPr lang="fr-FR" sz="1600"/>
              <a:t>Mémoire cache L1 : intégrée au processeur</a:t>
            </a:r>
          </a:p>
          <a:p>
            <a:pPr lvl="1" rtl="0"/>
            <a:r>
              <a:rPr lang="fr-FR" sz="1600"/>
              <a:t>Mémoire cache L2 : initialement montée sur la carte mère, mais désormais intégrée dans le processeur</a:t>
            </a:r>
          </a:p>
          <a:p>
            <a:pPr lvl="1" rtl="0"/>
            <a:r>
              <a:rPr lang="fr-FR" sz="1600"/>
              <a:t>Mémoire cache L3 : utilisée sur certains processeurs de postes de travail et de serveurs haut de gamme</a:t>
            </a:r>
          </a:p>
        </p:txBody>
      </p:sp>
      <p:pic>
        <p:nvPicPr>
          <p:cNvPr id="3" name="Picture 2" descr="RAM as individual chips." title="RAM Chips">
            <a:extLst>
              <a:ext uri="{FF2B5EF4-FFF2-40B4-BE49-F238E27FC236}">
                <a16:creationId xmlns:a16="http://schemas.microsoft.com/office/drawing/2014/main" id="{91F8B444-C8D9-4D15-BE5C-312342BD256E}"/>
              </a:ext>
            </a:extLst>
          </p:cNvPr>
          <p:cNvPicPr>
            <a:picLocks noChangeAspect="1"/>
          </p:cNvPicPr>
          <p:nvPr/>
        </p:nvPicPr>
        <p:blipFill>
          <a:blip r:embed="rId4"/>
          <a:stretch>
            <a:fillRect/>
          </a:stretch>
        </p:blipFill>
        <p:spPr>
          <a:xfrm>
            <a:off x="6697362" y="2669059"/>
            <a:ext cx="2004234" cy="1386960"/>
          </a:xfrm>
          <a:prstGeom prst="rect">
            <a:avLst/>
          </a:prstGeom>
        </p:spPr>
      </p:pic>
    </p:spTree>
    <p:custDataLst>
      <p:tags r:id="rId1"/>
    </p:custDataLst>
    <p:extLst>
      <p:ext uri="{BB962C8B-B14F-4D97-AF65-F5344CB8AC3E}">
        <p14:creationId xmlns:p14="http://schemas.microsoft.com/office/powerpoint/2010/main" val="394616144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Modules de mémoire (suite)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1046166"/>
            <a:ext cx="8539736"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Des erreurs liées à la mémoire se produisent lorsque les données ne sont pas stockées correctement dans les puces mémoire. L'ordinateur utilise différentes méthodes pour détecter et corriger les erreurs de données dans la mémoire.</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359567" y="2126547"/>
            <a:ext cx="8022433" cy="268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Les différents types de méthodes de vérification des erreurs sont les suivants :</a:t>
            </a:r>
          </a:p>
          <a:p>
            <a:pPr lvl="1" rtl="0"/>
            <a:r>
              <a:rPr lang="fr-FR" sz="1600" b="1"/>
              <a:t>Sans parité</a:t>
            </a:r>
            <a:r>
              <a:rPr lang="fr-FR" sz="1600"/>
              <a:t> : il n'y a pas de contrôle des erreurs pour la mémoire sans parité.</a:t>
            </a:r>
          </a:p>
          <a:p>
            <a:pPr lvl="1" rtl="0"/>
            <a:r>
              <a:rPr lang="fr-FR" sz="1600" b="1"/>
              <a:t>À parité</a:t>
            </a:r>
            <a:r>
              <a:rPr lang="fr-FR" sz="1600"/>
              <a:t> : la mémoire à parité contient huit bits pour les données et un bit pour le contrôle des erreurs.</a:t>
            </a:r>
          </a:p>
          <a:p>
            <a:pPr lvl="1" rtl="0"/>
            <a:r>
              <a:rPr lang="fr-FR" sz="1600" b="1"/>
              <a:t>ECC</a:t>
            </a:r>
            <a:r>
              <a:rPr lang="fr-FR" sz="1600"/>
              <a:t> : la mémoire à code de correction d'erreur (Error Correction Code, ECC) peut détecter les erreurs portant sur plusieurs bits et corriger les erreurs portant sur un seul bit dans la mémoire.</a:t>
            </a:r>
          </a:p>
        </p:txBody>
      </p:sp>
    </p:spTree>
    <p:custDataLst>
      <p:tags r:id="rId1"/>
    </p:custDataLst>
    <p:extLst>
      <p:ext uri="{BB962C8B-B14F-4D97-AF65-F5344CB8AC3E}">
        <p14:creationId xmlns:p14="http://schemas.microsoft.com/office/powerpoint/2010/main" val="322497807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Cartes d'extension</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4"/>
            <a:ext cx="8539736"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Les cartes d'extension permettent d'ajouter des fonctionnalités à l'ordinateur en fournissant des contrôleurs pour des périphériques spécifiques ou de remplacer celles qui ne fonctionnaient pas correctement.</a:t>
            </a:r>
          </a:p>
        </p:txBody>
      </p:sp>
      <p:sp>
        <p:nvSpPr>
          <p:cNvPr id="8" name="Rectangle 3">
            <a:extLst>
              <a:ext uri="{FF2B5EF4-FFF2-40B4-BE49-F238E27FC236}">
                <a16:creationId xmlns:a16="http://schemas.microsoft.com/office/drawing/2014/main" id="{909E6F56-F324-4608-83B9-CF20B078291C}"/>
              </a:ext>
            </a:extLst>
          </p:cNvPr>
          <p:cNvSpPr txBox="1">
            <a:spLocks noChangeArrowheads="1"/>
          </p:cNvSpPr>
          <p:nvPr/>
        </p:nvSpPr>
        <p:spPr bwMode="auto">
          <a:xfrm>
            <a:off x="368264" y="1643790"/>
            <a:ext cx="4575127" cy="299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Les cartes d'extension les plus courantes sont les suivantes :</a:t>
            </a:r>
          </a:p>
          <a:p>
            <a:pPr lvl="1" rtl="0"/>
            <a:r>
              <a:rPr lang="fr-FR" sz="1500"/>
              <a:t>Carte son</a:t>
            </a:r>
          </a:p>
          <a:p>
            <a:pPr lvl="1" rtl="0"/>
            <a:r>
              <a:rPr lang="fr-FR" sz="1500"/>
              <a:t>Carte réseau (NIC)</a:t>
            </a:r>
          </a:p>
          <a:p>
            <a:pPr lvl="1" rtl="0"/>
            <a:r>
              <a:rPr lang="fr-FR" sz="1500"/>
              <a:t>Carte réseau sans fil</a:t>
            </a:r>
          </a:p>
          <a:p>
            <a:pPr lvl="1" rtl="0"/>
            <a:r>
              <a:rPr lang="fr-FR" sz="1500"/>
              <a:t>Carte vidéo ou carte graphique</a:t>
            </a:r>
          </a:p>
          <a:p>
            <a:pPr lvl="1" rtl="0"/>
            <a:r>
              <a:rPr lang="fr-FR" sz="1500"/>
              <a:t>Carte de capture</a:t>
            </a:r>
          </a:p>
          <a:p>
            <a:pPr lvl="1" rtl="0"/>
            <a:r>
              <a:rPr lang="fr-FR" sz="1500"/>
              <a:t>Carte tuner TV</a:t>
            </a:r>
          </a:p>
          <a:p>
            <a:pPr lvl="1" rtl="0"/>
            <a:r>
              <a:rPr lang="fr-FR" sz="1500"/>
              <a:t>Carte de contrôleur USB (bus série universel)</a:t>
            </a:r>
          </a:p>
          <a:p>
            <a:pPr lvl="1" rtl="0"/>
            <a:r>
              <a:rPr lang="fr-FR" sz="1500"/>
              <a:t>Carte eSATA</a:t>
            </a:r>
          </a:p>
        </p:txBody>
      </p:sp>
      <p:pic>
        <p:nvPicPr>
          <p:cNvPr id="4" name="Picture 3">
            <a:extLst>
              <a:ext uri="{FF2B5EF4-FFF2-40B4-BE49-F238E27FC236}">
                <a16:creationId xmlns:a16="http://schemas.microsoft.com/office/drawing/2014/main" id="{4379AA2D-13AA-4BDB-9FBE-5FD158C9E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4718" y="1592535"/>
            <a:ext cx="3790047" cy="2997915"/>
          </a:xfrm>
          <a:prstGeom prst="rect">
            <a:avLst/>
          </a:prstGeom>
        </p:spPr>
      </p:pic>
    </p:spTree>
    <p:custDataLst>
      <p:tags r:id="rId1"/>
    </p:custDataLst>
    <p:extLst>
      <p:ext uri="{BB962C8B-B14F-4D97-AF65-F5344CB8AC3E}">
        <p14:creationId xmlns:p14="http://schemas.microsoft.com/office/powerpoint/2010/main" val="191806378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Cartes d'extension (suite)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4"/>
            <a:ext cx="8539736"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Les ordinateurs disposent de slots d'extension sur la carte mère, ce qui permet d'installer des cartes d'extension.</a:t>
            </a:r>
          </a:p>
          <a:p>
            <a:pPr rtl="0"/>
            <a:r>
              <a:rPr lang="fr-FR" sz="1700"/>
              <a:t>Le type de connecteur de carte d'extension doit correspondre au slot d'extension.</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927978" y="2041670"/>
            <a:ext cx="4575127" cy="259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Les slots d'extension les plus courants sont les suivants :</a:t>
            </a:r>
          </a:p>
          <a:p>
            <a:pPr lvl="1" rtl="0"/>
            <a:r>
              <a:rPr lang="fr-FR" sz="1600"/>
              <a:t>PCI (Peripheral Component Interconnect)</a:t>
            </a:r>
          </a:p>
          <a:p>
            <a:pPr lvl="1" rtl="0"/>
            <a:r>
              <a:rPr lang="fr-FR" sz="1600"/>
              <a:t>Mini-PCI</a:t>
            </a:r>
          </a:p>
          <a:p>
            <a:pPr lvl="1" rtl="0"/>
            <a:r>
              <a:rPr lang="fr-FR" sz="1600"/>
              <a:t>PCI eXtended (PCI-X)</a:t>
            </a:r>
          </a:p>
          <a:p>
            <a:pPr lvl="1" rtl="0"/>
            <a:r>
              <a:rPr lang="fr-FR" sz="1600"/>
              <a:t>PCI Express (PCIe)</a:t>
            </a:r>
          </a:p>
          <a:p>
            <a:pPr lvl="1" rtl="0"/>
            <a:r>
              <a:rPr lang="fr-FR" sz="1600"/>
              <a:t>Carte de montage</a:t>
            </a:r>
          </a:p>
          <a:p>
            <a:pPr lvl="1" rtl="0"/>
            <a:r>
              <a:rPr lang="fr-FR" sz="1600"/>
              <a:t>Port graphique accéléré (AGP)</a:t>
            </a:r>
          </a:p>
        </p:txBody>
      </p:sp>
      <p:pic>
        <p:nvPicPr>
          <p:cNvPr id="3" name="Picture 2" descr="PCI eXtended is an updated version of the standard PCI. It uses a 32-bit bus with higher bandwidth than the PCI bus." title="PCI-X">
            <a:extLst>
              <a:ext uri="{FF2B5EF4-FFF2-40B4-BE49-F238E27FC236}">
                <a16:creationId xmlns:a16="http://schemas.microsoft.com/office/drawing/2014/main" id="{771998CF-82D3-4F96-8D9C-8338E3F36E1E}"/>
              </a:ext>
            </a:extLst>
          </p:cNvPr>
          <p:cNvPicPr>
            <a:picLocks noChangeAspect="1"/>
          </p:cNvPicPr>
          <p:nvPr/>
        </p:nvPicPr>
        <p:blipFill>
          <a:blip r:embed="rId4"/>
          <a:stretch>
            <a:fillRect/>
          </a:stretch>
        </p:blipFill>
        <p:spPr>
          <a:xfrm>
            <a:off x="6130295" y="2430350"/>
            <a:ext cx="2270957" cy="1539373"/>
          </a:xfrm>
          <a:prstGeom prst="rect">
            <a:avLst/>
          </a:prstGeom>
        </p:spPr>
      </p:pic>
    </p:spTree>
    <p:custDataLst>
      <p:tags r:id="rId1"/>
    </p:custDataLst>
    <p:extLst>
      <p:ext uri="{BB962C8B-B14F-4D97-AF65-F5344CB8AC3E}">
        <p14:creationId xmlns:p14="http://schemas.microsoft.com/office/powerpoint/2010/main" val="196566855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Types de périphériques de stockage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4"/>
            <a:ext cx="8539736"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Les disques de données fournissent un stockage non volatile des données.</a:t>
            </a:r>
          </a:p>
          <a:p>
            <a:pPr rtl="0"/>
            <a:r>
              <a:rPr lang="fr-FR" sz="1700"/>
              <a:t>Certains lecteurs disposent de supports fixes, d'autres de supports amovibles.</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4711585" y="1876324"/>
            <a:ext cx="4064151" cy="221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Les périphériques de stockage des données peuvent être classés en fonction du support sur lequel les données sont stockées :</a:t>
            </a:r>
          </a:p>
          <a:p>
            <a:pPr lvl="1" rtl="0"/>
            <a:r>
              <a:rPr lang="fr-FR" sz="1600"/>
              <a:t>Magnétique : comme le disque dur et le lecteur de bande</a:t>
            </a:r>
          </a:p>
          <a:p>
            <a:pPr lvl="1" rtl="0"/>
            <a:r>
              <a:rPr lang="fr-FR" sz="1600"/>
              <a:t>Électronique : comme le disque SSD</a:t>
            </a:r>
          </a:p>
          <a:p>
            <a:pPr lvl="1" rtl="0"/>
            <a:r>
              <a:rPr lang="fr-FR" sz="1600"/>
              <a:t>Optique : comme les CD et les DVD, par exemple</a:t>
            </a:r>
          </a:p>
        </p:txBody>
      </p:sp>
      <p:pic>
        <p:nvPicPr>
          <p:cNvPr id="3" name="Picture 2">
            <a:extLst>
              <a:ext uri="{FF2B5EF4-FFF2-40B4-BE49-F238E27FC236}">
                <a16:creationId xmlns:a16="http://schemas.microsoft.com/office/drawing/2014/main" id="{4F6D8389-180A-40FB-AAD2-78DE56BA2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26" y="1666534"/>
            <a:ext cx="4183315" cy="2995910"/>
          </a:xfrm>
          <a:prstGeom prst="rect">
            <a:avLst/>
          </a:prstGeom>
        </p:spPr>
      </p:pic>
    </p:spTree>
    <p:custDataLst>
      <p:tags r:id="rId1"/>
    </p:custDataLst>
    <p:extLst>
      <p:ext uri="{BB962C8B-B14F-4D97-AF65-F5344CB8AC3E}">
        <p14:creationId xmlns:p14="http://schemas.microsoft.com/office/powerpoint/2010/main" val="203135529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Types de périphériques de stockage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4"/>
            <a:ext cx="8539736" cy="210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Les périphériques de stockage situés à l'intérieur d'un ordinateur se connectent à la carte mère via des connexions SATA (Serial AT Attachment). L'interface existante est Parallel ATA (EIDE).</a:t>
            </a:r>
          </a:p>
          <a:p>
            <a:pPr rtl="0"/>
            <a:r>
              <a:rPr lang="fr-FR" sz="1600"/>
              <a:t>Les normes d'interface définissent la manière dont les données sont transférées, le débit de transfert, et les caractéristiques physiques des câbles et des connecteurs.</a:t>
            </a:r>
          </a:p>
          <a:p>
            <a:pPr rtl="0"/>
            <a:r>
              <a:rPr lang="fr-FR" sz="1600"/>
              <a:t>Il existe 3 versions principales de la norme SATA : SATA 1, SATA 2 et SATA 3.</a:t>
            </a:r>
          </a:p>
          <a:p>
            <a:pPr rtl="0"/>
            <a:r>
              <a:rPr lang="fr-FR" sz="1600"/>
              <a:t>Les câbles et les connecteurs sont identiques, mais les vitesses de transfert des données sont différentes.</a:t>
            </a:r>
          </a:p>
        </p:txBody>
      </p:sp>
      <p:pic>
        <p:nvPicPr>
          <p:cNvPr id="4" name="Picture 3">
            <a:extLst>
              <a:ext uri="{FF2B5EF4-FFF2-40B4-BE49-F238E27FC236}">
                <a16:creationId xmlns:a16="http://schemas.microsoft.com/office/drawing/2014/main" id="{88F4BE4B-BABF-454C-9CA2-A8A7443FF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10" y="3362020"/>
            <a:ext cx="7650579" cy="1285249"/>
          </a:xfrm>
          <a:prstGeom prst="rect">
            <a:avLst/>
          </a:prstGeom>
        </p:spPr>
      </p:pic>
    </p:spTree>
    <p:custDataLst>
      <p:tags r:id="rId1"/>
    </p:custDataLst>
    <p:extLst>
      <p:ext uri="{BB962C8B-B14F-4D97-AF65-F5344CB8AC3E}">
        <p14:creationId xmlns:p14="http://schemas.microsoft.com/office/powerpoint/2010/main" val="40331842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fr-FR"/>
              <a:t>Vérifiez votre compréhension et Que savez-vous ? </a:t>
            </a:r>
          </a:p>
        </p:txBody>
      </p:sp>
      <p:sp>
        <p:nvSpPr>
          <p:cNvPr id="7171" name="Rectangle 34"/>
          <p:cNvSpPr>
            <a:spLocks noGrp="1" noChangeArrowheads="1"/>
          </p:cNvSpPr>
          <p:nvPr>
            <p:ph idx="1"/>
          </p:nvPr>
        </p:nvSpPr>
        <p:spPr>
          <a:xfrm>
            <a:off x="145357" y="965201"/>
            <a:ext cx="8878570" cy="3643747"/>
          </a:xfrm>
        </p:spPr>
        <p:txBody>
          <a:bodyPr/>
          <a:lstStyle/>
          <a:p>
            <a:pPr rtl="0" eaLnBrk="1" hangingPunct="1">
              <a:spcBef>
                <a:spcPct val="30000"/>
              </a:spcBef>
            </a:pPr>
            <a:r>
              <a:rPr lang="fr-FR" sz="1350"/>
              <a:t>Les exercices de ce module ne sont plus intitulés Exercices interactifs, mais Vérifiez votre compréhension. Ils ont simplement changé de nom. Ils permettent aux étudiants de déterminer s'ils comprennent le contenu du cours et peuvent continuer, ou s'ils ont besoin de revoir certains concepts. </a:t>
            </a:r>
          </a:p>
          <a:p>
            <a:pPr rtl="0" eaLnBrk="1" hangingPunct="1">
              <a:spcBef>
                <a:spcPct val="30000"/>
              </a:spcBef>
            </a:pPr>
            <a:r>
              <a:rPr lang="fr-FR" sz="1350"/>
              <a:t>Les exercices du module Vérifiez votre compréhension ne sont </a:t>
            </a:r>
            <a:r>
              <a:rPr lang="fr-FR" sz="1350" b="1" i="1"/>
              <a:t>pas</a:t>
            </a:r>
            <a:r>
              <a:rPr lang="fr-FR" sz="1350"/>
              <a:t> comptés dans la note finale des candidats.</a:t>
            </a:r>
          </a:p>
          <a:p>
            <a:pPr rtl="0" eaLnBrk="1" hangingPunct="1">
              <a:spcBef>
                <a:spcPct val="30000"/>
              </a:spcBef>
            </a:pPr>
            <a:r>
              <a:rPr lang="fr-FR" sz="1350"/>
              <a:t>Les exercices regroupés dans le module Que savez-vous ? posent des questions aux étudiants. Ils ne visent pas à évaluer leurs connaissances. Ils visent simplement à les faire réfléchir sur différents sujets avant de développer ces thèmes dans le cours. Les étudiants reçoivent des informations complémentaires sous forme de commentaires chaque fois qu'ils sélectionnent </a:t>
            </a:r>
            <a:r>
              <a:rPr lang="fr-FR" sz="1350" b="1" i="1"/>
              <a:t>une</a:t>
            </a:r>
            <a:r>
              <a:rPr lang="fr-FR" sz="1350"/>
              <a:t> réponse. </a:t>
            </a:r>
          </a:p>
          <a:p>
            <a:pPr rtl="0" eaLnBrk="1" hangingPunct="1">
              <a:spcBef>
                <a:spcPct val="30000"/>
              </a:spcBef>
            </a:pPr>
            <a:r>
              <a:rPr lang="fr-FR" sz="1350"/>
              <a:t>Les exercices du module Que savez-vous ? </a:t>
            </a:r>
            <a:r>
              <a:rPr lang="fr-FR" sz="1350" b="1" i="1"/>
              <a:t>ne sont pas directement</a:t>
            </a:r>
            <a:r>
              <a:rPr lang="fr-FR" sz="1350"/>
              <a:t> comptés dans la note finale des candidats. Néanmoins, les commentaires peuvent contenir des informations susceptibles d'apparaître plus tard dans les questionnaires et les examens ; il est donc important que les étudiants terminent les exercices de ce module. </a:t>
            </a:r>
          </a:p>
          <a:p>
            <a:pPr rtl="0">
              <a:spcBef>
                <a:spcPct val="30000"/>
              </a:spcBef>
            </a:pPr>
            <a:r>
              <a:rPr lang="fr-FR" sz="1350"/>
              <a:t>Il n'existe aucune diapositive distincte pour ces exercices dans le fichier PPT. Ils sont répertoriés dans les notes de la diapositive qui apparaissent avant ces exercices.</a:t>
            </a:r>
          </a:p>
          <a:p>
            <a:pPr marL="0" indent="0" eaLnBrk="1" hangingPunct="1">
              <a:spcBef>
                <a:spcPct val="30000"/>
              </a:spcBef>
              <a:buNone/>
            </a:pPr>
            <a:endParaRPr lang="en-US" sz="1350" dirty="0"/>
          </a:p>
          <a:p>
            <a:pPr eaLnBrk="1" hangingPunct="1">
              <a:spcBef>
                <a:spcPct val="30000"/>
              </a:spcBef>
            </a:pPr>
            <a:endParaRPr lang="en-US" sz="1350"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Stockage magnétique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62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Ce type de stockage représente des valeurs binaires sous la forme de zones physiques aimantées ou non aimantées sur les supports magnétiques.</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236000" y="1472632"/>
            <a:ext cx="4978551" cy="30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Les types de stockages magnétiques les plus répandus sont les suivants :</a:t>
            </a:r>
          </a:p>
          <a:p>
            <a:pPr lvl="1" rtl="0"/>
            <a:r>
              <a:rPr lang="fr-FR"/>
              <a:t>Disque dur (HDD) : périphériques de disque magnétique classiques dont la capacité de stockage peut être mesurée en gigaoctets (Go) et en téraoctets (To).</a:t>
            </a:r>
          </a:p>
          <a:p>
            <a:pPr lvl="1" rtl="0"/>
            <a:r>
              <a:rPr lang="fr-FR"/>
              <a:t>Lecteurs de bandes : principalement utilisés pour l'archivage des données.</a:t>
            </a:r>
          </a:p>
          <a:p>
            <a:pPr lvl="2" rtl="0"/>
            <a:r>
              <a:rPr lang="fr-FR"/>
              <a:t>Les lecteurs de bandes utilisent une tête de lecture/d'écriture magnétique et une cartouche de bande amovible.</a:t>
            </a:r>
          </a:p>
          <a:p>
            <a:pPr lvl="2" rtl="0"/>
            <a:r>
              <a:rPr lang="fr-FR"/>
              <a:t>Les capacités de stockage des bandes magnétiques varient de quelques gigaoctets (Go) à plusieurs téraoctets (To).</a:t>
            </a:r>
          </a:p>
        </p:txBody>
      </p:sp>
      <p:pic>
        <p:nvPicPr>
          <p:cNvPr id="4" name="Picture 3">
            <a:extLst>
              <a:ext uri="{FF2B5EF4-FFF2-40B4-BE49-F238E27FC236}">
                <a16:creationId xmlns:a16="http://schemas.microsoft.com/office/drawing/2014/main" id="{4EE2BA92-E602-4CAF-9BAC-591989DF7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446" y="1372034"/>
            <a:ext cx="2731458" cy="1563440"/>
          </a:xfrm>
          <a:prstGeom prst="rect">
            <a:avLst/>
          </a:prstGeom>
          <a:ln>
            <a:solidFill>
              <a:srgbClr val="0070C0"/>
            </a:solidFill>
          </a:ln>
        </p:spPr>
      </p:pic>
      <p:pic>
        <p:nvPicPr>
          <p:cNvPr id="6" name="Picture 5" descr="A hand inserting a removable magnetic tape cartridge into a computer system." title="Tape Cartridge">
            <a:extLst>
              <a:ext uri="{FF2B5EF4-FFF2-40B4-BE49-F238E27FC236}">
                <a16:creationId xmlns:a16="http://schemas.microsoft.com/office/drawing/2014/main" id="{E7DEEAE2-FF69-4B98-B0E1-288D6FAE8460}"/>
              </a:ext>
            </a:extLst>
          </p:cNvPr>
          <p:cNvPicPr>
            <a:picLocks noChangeAspect="1"/>
          </p:cNvPicPr>
          <p:nvPr/>
        </p:nvPicPr>
        <p:blipFill>
          <a:blip r:embed="rId5"/>
          <a:stretch>
            <a:fillRect/>
          </a:stretch>
        </p:blipFill>
        <p:spPr>
          <a:xfrm>
            <a:off x="5567723" y="3068549"/>
            <a:ext cx="2736019" cy="1605568"/>
          </a:xfrm>
          <a:prstGeom prst="rect">
            <a:avLst/>
          </a:prstGeom>
        </p:spPr>
      </p:pic>
    </p:spTree>
    <p:custDataLst>
      <p:tags r:id="rId1"/>
    </p:custDataLst>
    <p:extLst>
      <p:ext uri="{BB962C8B-B14F-4D97-AF65-F5344CB8AC3E}">
        <p14:creationId xmlns:p14="http://schemas.microsoft.com/office/powerpoint/2010/main" val="288239955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Stockage semi-conducteur</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125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Les disques SSD (Solid-State Drive) stockent les données sous forme de charges électriques dans la mémoire flash semi-conductrice. Les disques SSD sont donc beaucoup plus rapides que les disques durs.</a:t>
            </a:r>
          </a:p>
          <a:p>
            <a:pPr rtl="0"/>
            <a:r>
              <a:rPr lang="fr-FR"/>
              <a:t>Les disques SSD ne possèdent aucune pièce mobile. Ils sont donc silencieux, consomment moins d'énergie et produisent moins de chaleur </a:t>
            </a:r>
            <a:r>
              <a:rPr lang="fr-FR" smtClean="0"/>
              <a:t/>
            </a:r>
            <a:br>
              <a:rPr lang="fr-FR" smtClean="0"/>
            </a:br>
            <a:r>
              <a:rPr lang="fr-FR" smtClean="0"/>
              <a:t>que </a:t>
            </a:r>
            <a:r>
              <a:rPr lang="fr-FR"/>
              <a:t>les disques durs.</a:t>
            </a:r>
          </a:p>
        </p:txBody>
      </p:sp>
      <p:sp>
        <p:nvSpPr>
          <p:cNvPr id="8" name="Rectangle 3">
            <a:extLst>
              <a:ext uri="{FF2B5EF4-FFF2-40B4-BE49-F238E27FC236}">
                <a16:creationId xmlns:a16="http://schemas.microsoft.com/office/drawing/2014/main" id="{909E6F56-F324-4608-83B9-CF20B078291C}"/>
              </a:ext>
            </a:extLst>
          </p:cNvPr>
          <p:cNvSpPr txBox="1">
            <a:spLocks noChangeArrowheads="1"/>
          </p:cNvSpPr>
          <p:nvPr/>
        </p:nvSpPr>
        <p:spPr bwMode="auto">
          <a:xfrm>
            <a:off x="236001" y="2522394"/>
            <a:ext cx="4710866" cy="239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Trois formats de disque SSD sont disponibles :</a:t>
            </a:r>
          </a:p>
          <a:p>
            <a:pPr lvl="1" rtl="0"/>
            <a:r>
              <a:rPr lang="fr-FR"/>
              <a:t>Lecteur de disque : similaire à un disque dur</a:t>
            </a:r>
          </a:p>
          <a:p>
            <a:pPr lvl="1" rtl="0"/>
            <a:r>
              <a:rPr lang="fr-FR"/>
              <a:t>Carte d'extension : se branche directement sur la carte mère et se fixe au boîtier de l'ordinateur comme les autres cartes d'extension</a:t>
            </a:r>
          </a:p>
          <a:p>
            <a:pPr lvl="1" rtl="0"/>
            <a:r>
              <a:rPr lang="fr-FR"/>
              <a:t>Modules mSata ou M.2 : ces packages peuvent utiliser une interface de connexion spéciale </a:t>
            </a:r>
            <a:r>
              <a:rPr lang="fr-FR" b="1"/>
              <a:t>M.2</a:t>
            </a:r>
            <a:r>
              <a:rPr lang="fr-FR"/>
              <a:t> est une norme pour les cartes d'extension d'ordinateur.</a:t>
            </a:r>
          </a:p>
          <a:p>
            <a:pPr lvl="1"/>
            <a:endParaRPr lang="en-US" altLang="en-US" sz="1600" dirty="0"/>
          </a:p>
        </p:txBody>
      </p:sp>
      <p:pic>
        <p:nvPicPr>
          <p:cNvPr id="3" name="Picture 2">
            <a:extLst>
              <a:ext uri="{FF2B5EF4-FFF2-40B4-BE49-F238E27FC236}">
                <a16:creationId xmlns:a16="http://schemas.microsoft.com/office/drawing/2014/main" id="{AD968D7A-568B-43BF-8F85-969267450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838" y="1982833"/>
            <a:ext cx="3731874" cy="2751725"/>
          </a:xfrm>
          <a:prstGeom prst="rect">
            <a:avLst/>
          </a:prstGeom>
        </p:spPr>
      </p:pic>
    </p:spTree>
    <p:custDataLst>
      <p:tags r:id="rId1"/>
    </p:custDataLst>
    <p:extLst>
      <p:ext uri="{BB962C8B-B14F-4D97-AF65-F5344CB8AC3E}">
        <p14:creationId xmlns:p14="http://schemas.microsoft.com/office/powerpoint/2010/main" val="395075060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Stockage semi-conducteur (suite)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99342"/>
            <a:ext cx="8644764" cy="368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550"/>
              <a:t>La norme </a:t>
            </a:r>
            <a:r>
              <a:rPr lang="fr-FR" sz="1550" b="1"/>
              <a:t>NVMe</a:t>
            </a:r>
            <a:r>
              <a:rPr lang="fr-FR" sz="1550"/>
              <a:t> (Non Volatile Memory Express) a été spécifiquement développée pour permettre aux ordinateurs de tirer le meilleur parti des fonctionnalités des disques SSD en fournissant une interface standard entre les disques SSD, le bus PCIe et les systèmes d'exploitation.</a:t>
            </a:r>
          </a:p>
          <a:p>
            <a:pPr rtl="0"/>
            <a:r>
              <a:rPr lang="fr-FR" sz="1550"/>
              <a:t>NVMe permet aux disques SSD compatibles de se connecter au bus PCIe sans nécessiter de pilotes spéciaux.</a:t>
            </a:r>
          </a:p>
          <a:p>
            <a:endParaRPr lang="en-US" altLang="en-US" sz="1550" dirty="0"/>
          </a:p>
          <a:p>
            <a:pPr rtl="0"/>
            <a:r>
              <a:rPr lang="fr-FR" sz="1550"/>
              <a:t>Les disques </a:t>
            </a:r>
            <a:r>
              <a:rPr lang="fr-FR" sz="1550" b="1"/>
              <a:t>SSHD</a:t>
            </a:r>
            <a:r>
              <a:rPr lang="fr-FR" sz="1550"/>
              <a:t> (Solid State Hybrid Drive) offrent un compromis entre les disques durs magnétiques et les disques SSD.</a:t>
            </a:r>
          </a:p>
          <a:p>
            <a:pPr lvl="1" rtl="0"/>
            <a:r>
              <a:rPr lang="fr-FR" sz="1450"/>
              <a:t>Ils sont plus rapides que les disques durs classiques, mais moins onéreux que les disques SSD.</a:t>
            </a:r>
          </a:p>
          <a:p>
            <a:pPr lvl="1" rtl="0"/>
            <a:r>
              <a:rPr lang="fr-FR" sz="1450" spc="-20"/>
              <a:t>Ils associent un disque dur magnétique et une mémoire flash intégrée servant de cache non volatile.</a:t>
            </a:r>
          </a:p>
          <a:p>
            <a:endParaRPr lang="en-US" altLang="en-US" sz="1700" dirty="0"/>
          </a:p>
        </p:txBody>
      </p:sp>
    </p:spTree>
    <p:custDataLst>
      <p:tags r:id="rId1"/>
    </p:custDataLst>
    <p:extLst>
      <p:ext uri="{BB962C8B-B14F-4D97-AF65-F5344CB8AC3E}">
        <p14:creationId xmlns:p14="http://schemas.microsoft.com/office/powerpoint/2010/main" val="21940363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Types de périphériques de stockage optiques</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125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Un lecteur optique est une unité de stockage qui utilise des lasers pour lire les données sur le support optique.</a:t>
            </a:r>
          </a:p>
          <a:p>
            <a:pPr rtl="0"/>
            <a:r>
              <a:rPr lang="fr-FR" sz="1700"/>
              <a:t>Les lecteurs optiques ont été développés pour surmonter les limitations de capacité de stockage des supports magnétiques amovibles, tels que les disquettes.</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853839" y="2230687"/>
            <a:ext cx="4451681" cy="239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Il existe trois types de lecteurs optiques :</a:t>
            </a:r>
          </a:p>
          <a:p>
            <a:pPr lvl="1" rtl="0"/>
            <a:r>
              <a:rPr lang="fr-FR" sz="1600"/>
              <a:t>Disque CD : audio et données</a:t>
            </a:r>
          </a:p>
          <a:p>
            <a:pPr lvl="1" rtl="0"/>
            <a:r>
              <a:rPr lang="fr-FR" sz="1600"/>
              <a:t>Disque DVD : vidéos et données numériques</a:t>
            </a:r>
          </a:p>
          <a:p>
            <a:pPr lvl="1" rtl="0"/>
            <a:r>
              <a:rPr lang="fr-FR" sz="1600"/>
              <a:t>Disque Blu-ray : vidéos et données numériques HD</a:t>
            </a:r>
          </a:p>
          <a:p>
            <a:pPr lvl="1"/>
            <a:endParaRPr lang="en-US" altLang="en-US" sz="1600" dirty="0"/>
          </a:p>
        </p:txBody>
      </p:sp>
      <p:pic>
        <p:nvPicPr>
          <p:cNvPr id="4" name="Picture 3" descr="Image of an internal optical drive with a disc partially ejected." title="optical drive">
            <a:extLst>
              <a:ext uri="{FF2B5EF4-FFF2-40B4-BE49-F238E27FC236}">
                <a16:creationId xmlns:a16="http://schemas.microsoft.com/office/drawing/2014/main" id="{3C8DAF4D-EF5C-4175-851A-1F30AAC427A9}"/>
              </a:ext>
            </a:extLst>
          </p:cNvPr>
          <p:cNvPicPr>
            <a:picLocks noChangeAspect="1"/>
          </p:cNvPicPr>
          <p:nvPr/>
        </p:nvPicPr>
        <p:blipFill>
          <a:blip r:embed="rId4"/>
          <a:stretch>
            <a:fillRect/>
          </a:stretch>
        </p:blipFill>
        <p:spPr>
          <a:xfrm>
            <a:off x="5305520" y="2222304"/>
            <a:ext cx="3270070" cy="2332269"/>
          </a:xfrm>
          <a:prstGeom prst="rect">
            <a:avLst/>
          </a:prstGeom>
          <a:ln>
            <a:solidFill>
              <a:srgbClr val="0070C0"/>
            </a:solidFill>
          </a:ln>
        </p:spPr>
      </p:pic>
    </p:spTree>
    <p:custDataLst>
      <p:tags r:id="rId1"/>
    </p:custDataLst>
    <p:extLst>
      <p:ext uri="{BB962C8B-B14F-4D97-AF65-F5344CB8AC3E}">
        <p14:creationId xmlns:p14="http://schemas.microsoft.com/office/powerpoint/2010/main" val="211487816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Types de périphériques de stockage optiques (suite)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790580"/>
            <a:ext cx="8539736" cy="125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95000"/>
              </a:lnSpc>
            </a:pPr>
            <a:r>
              <a:rPr lang="fr-FR" sz="1450"/>
              <a:t>Les supports CD, DVD et Blu-ray peuvent être préenregistrés (en lecture seule), inscriptibles (une seule écriture) ou réinscriptibles (plusieurs lectures et écritures).</a:t>
            </a:r>
          </a:p>
          <a:p>
            <a:pPr rtl="0">
              <a:lnSpc>
                <a:spcPct val="95000"/>
              </a:lnSpc>
            </a:pPr>
            <a:r>
              <a:rPr lang="fr-FR" sz="1450"/>
              <a:t>Les supports DVD et BD peuvent également comporter une couche unique (SL) ou une double couche (DL). Les supports à double couche offrent une capacité deux fois plus élevée qu'un disque à couche unique.</a:t>
            </a:r>
          </a:p>
        </p:txBody>
      </p:sp>
      <p:pic>
        <p:nvPicPr>
          <p:cNvPr id="3" name="Picture 2">
            <a:extLst>
              <a:ext uri="{FF2B5EF4-FFF2-40B4-BE49-F238E27FC236}">
                <a16:creationId xmlns:a16="http://schemas.microsoft.com/office/drawing/2014/main" id="{86FC0AFE-570D-4373-97E8-86EEBF427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097" y="2095639"/>
            <a:ext cx="5829805" cy="2671486"/>
          </a:xfrm>
          <a:prstGeom prst="rect">
            <a:avLst/>
          </a:prstGeom>
        </p:spPr>
      </p:pic>
    </p:spTree>
    <p:custDataLst>
      <p:tags r:id="rId1"/>
    </p:custDataLst>
    <p:extLst>
      <p:ext uri="{BB962C8B-B14F-4D97-AF65-F5344CB8AC3E}">
        <p14:creationId xmlns:p14="http://schemas.microsoft.com/office/powerpoint/2010/main" val="134996838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Ports et câbles vidéo</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83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Un port vidéo permet de connecter un écran à un ordinateur à l'aide d'un câble.</a:t>
            </a:r>
          </a:p>
          <a:p>
            <a:pPr rtl="0"/>
            <a:r>
              <a:rPr lang="fr-FR"/>
              <a:t>Les ports vidéo et les câbles de l'écran transmettent des signaux analogiques et/ou des signaux numériques.</a:t>
            </a:r>
          </a:p>
        </p:txBody>
      </p:sp>
      <p:sp>
        <p:nvSpPr>
          <p:cNvPr id="8" name="Rectangle 3">
            <a:extLst>
              <a:ext uri="{FF2B5EF4-FFF2-40B4-BE49-F238E27FC236}">
                <a16:creationId xmlns:a16="http://schemas.microsoft.com/office/drawing/2014/main" id="{909E6F56-F324-4608-83B9-CF20B078291C}"/>
              </a:ext>
            </a:extLst>
          </p:cNvPr>
          <p:cNvSpPr txBox="1">
            <a:spLocks noChangeArrowheads="1"/>
          </p:cNvSpPr>
          <p:nvPr/>
        </p:nvSpPr>
        <p:spPr bwMode="auto">
          <a:xfrm>
            <a:off x="392518" y="1805692"/>
            <a:ext cx="3962665" cy="287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Les ports et câbles vidéo disponibles sont les suivants :</a:t>
            </a:r>
          </a:p>
          <a:p>
            <a:pPr lvl="1" rtl="0"/>
            <a:r>
              <a:rPr lang="fr-FR"/>
              <a:t>DVI (Digital Visual Interface)</a:t>
            </a:r>
          </a:p>
          <a:p>
            <a:pPr lvl="1" rtl="0"/>
            <a:r>
              <a:rPr lang="fr-FR"/>
              <a:t>DisplayPort</a:t>
            </a:r>
          </a:p>
          <a:p>
            <a:pPr lvl="1" rtl="0"/>
            <a:r>
              <a:rPr lang="fr-FR"/>
              <a:t>HDMI (Interface multimédia haute définition)</a:t>
            </a:r>
          </a:p>
          <a:p>
            <a:pPr lvl="1" rtl="0"/>
            <a:r>
              <a:rPr lang="fr-FR"/>
              <a:t>Thunderbolt 1 ou 2</a:t>
            </a:r>
          </a:p>
          <a:p>
            <a:pPr lvl="1" rtl="0"/>
            <a:r>
              <a:rPr lang="fr-FR"/>
              <a:t>Thunderbolt 3</a:t>
            </a:r>
          </a:p>
          <a:p>
            <a:pPr lvl="1" rtl="0"/>
            <a:r>
              <a:rPr lang="fr-FR"/>
              <a:t>VGA (Video Graphics Array) </a:t>
            </a:r>
          </a:p>
          <a:p>
            <a:pPr lvl="1" rtl="0"/>
            <a:r>
              <a:rPr lang="fr-FR"/>
              <a:t>RCA (Radio Corporation of America) </a:t>
            </a:r>
          </a:p>
        </p:txBody>
      </p:sp>
      <p:pic>
        <p:nvPicPr>
          <p:cNvPr id="6" name="Picture 5">
            <a:extLst>
              <a:ext uri="{FF2B5EF4-FFF2-40B4-BE49-F238E27FC236}">
                <a16:creationId xmlns:a16="http://schemas.microsoft.com/office/drawing/2014/main" id="{2CF02BFF-0698-4DE7-87A9-F26A101AC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7272" y="1736854"/>
            <a:ext cx="3825572" cy="109650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3295" y="3235279"/>
            <a:ext cx="4592418" cy="1247775"/>
          </a:xfrm>
          <a:prstGeom prst="rect">
            <a:avLst/>
          </a:prstGeom>
        </p:spPr>
      </p:pic>
    </p:spTree>
    <p:custDataLst>
      <p:tags r:id="rId1"/>
    </p:custDataLst>
    <p:extLst>
      <p:ext uri="{BB962C8B-B14F-4D97-AF65-F5344CB8AC3E}">
        <p14:creationId xmlns:p14="http://schemas.microsoft.com/office/powerpoint/2010/main" val="23141338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Autres ports et câbles vidéo</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69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Les ports d'entrée/sortie (E/S) d'un ordinateur permettent de connecter des périphériques tels que les imprimantes, les scanners et les disques durs amovibles.</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529157" y="1744453"/>
            <a:ext cx="3924108" cy="27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Un ordinateur peut être muni d'autres ports :</a:t>
            </a:r>
          </a:p>
          <a:p>
            <a:pPr lvl="1" rtl="0"/>
            <a:r>
              <a:rPr lang="fr-FR" sz="1600"/>
              <a:t>PS/2 (Personal System 2) </a:t>
            </a:r>
          </a:p>
          <a:p>
            <a:pPr lvl="1" rtl="0"/>
            <a:r>
              <a:rPr lang="fr-FR" sz="1600"/>
              <a:t>Port audio et port de jeu </a:t>
            </a:r>
          </a:p>
          <a:p>
            <a:pPr lvl="1" rtl="0"/>
            <a:r>
              <a:rPr lang="fr-FR" sz="1600"/>
              <a:t>Réseau</a:t>
            </a:r>
          </a:p>
          <a:p>
            <a:pPr lvl="1" rtl="0"/>
            <a:r>
              <a:rPr lang="fr-FR" sz="1600"/>
              <a:t>SATA (Serial AT Attachment) </a:t>
            </a:r>
          </a:p>
          <a:p>
            <a:pPr lvl="1" rtl="0"/>
            <a:r>
              <a:rPr lang="fr-FR" sz="1600"/>
              <a:t>I nterface IDE (Integrated Drive Electronics) </a:t>
            </a:r>
          </a:p>
          <a:p>
            <a:pPr lvl="1" rtl="0"/>
            <a:r>
              <a:rPr lang="fr-FR" sz="1600"/>
              <a:t>USB (Universal Serial Bus) </a:t>
            </a:r>
          </a:p>
        </p:txBody>
      </p:sp>
      <p:pic>
        <p:nvPicPr>
          <p:cNvPr id="3" name="Picture 2">
            <a:extLst>
              <a:ext uri="{FF2B5EF4-FFF2-40B4-BE49-F238E27FC236}">
                <a16:creationId xmlns:a16="http://schemas.microsoft.com/office/drawing/2014/main" id="{4CCB32D6-EBF8-4978-A6A6-D2014AE14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836" y="1673006"/>
            <a:ext cx="3787468" cy="1072557"/>
          </a:xfrm>
          <a:prstGeom prst="rect">
            <a:avLst/>
          </a:prstGeom>
        </p:spPr>
      </p:pic>
      <p:pic>
        <p:nvPicPr>
          <p:cNvPr id="5" name="Picture 4">
            <a:extLst>
              <a:ext uri="{FF2B5EF4-FFF2-40B4-BE49-F238E27FC236}">
                <a16:creationId xmlns:a16="http://schemas.microsoft.com/office/drawing/2014/main" id="{F3BD1CE4-DA00-4296-94A5-289DDA3F5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7375" y="3200151"/>
            <a:ext cx="3779848" cy="1036409"/>
          </a:xfrm>
          <a:prstGeom prst="rect">
            <a:avLst/>
          </a:prstGeom>
        </p:spPr>
      </p:pic>
    </p:spTree>
    <p:custDataLst>
      <p:tags r:id="rId1"/>
    </p:custDataLst>
    <p:extLst>
      <p:ext uri="{BB962C8B-B14F-4D97-AF65-F5344CB8AC3E}">
        <p14:creationId xmlns:p14="http://schemas.microsoft.com/office/powerpoint/2010/main" val="132855846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Adaptateurs et convertisseurs</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738318" cy="1440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De nombreuses normes relatives aux connexions sont utilisées à l'heure actuelle. que l'on appelle des adaptateurs et des convertisseurs :</a:t>
            </a:r>
          </a:p>
          <a:p>
            <a:pPr lvl="1" rtl="0"/>
            <a:r>
              <a:rPr lang="fr-FR" b="1"/>
              <a:t>Convertisseur :</a:t>
            </a:r>
            <a:r>
              <a:rPr lang="fr-FR"/>
              <a:t> il assure la même fonction qu'un adaptateur, tout en convertissant également les signaux d'une technologie à l'autre.</a:t>
            </a:r>
          </a:p>
          <a:p>
            <a:pPr lvl="1" rtl="0"/>
            <a:r>
              <a:rPr lang="fr-FR" b="1"/>
              <a:t>Adaptateur :</a:t>
            </a:r>
            <a:r>
              <a:rPr lang="fr-FR"/>
              <a:t> il s'agit d'un composant qui permet de relier physiquement une technologie à une autre.</a:t>
            </a:r>
          </a:p>
          <a:p>
            <a:pPr lvl="1"/>
            <a:endParaRPr lang="en-US" altLang="en-US" sz="1500" dirty="0"/>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996107" y="2389205"/>
            <a:ext cx="3380411" cy="238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Voici quelques exemples d'adaptateurs :</a:t>
            </a:r>
          </a:p>
          <a:p>
            <a:pPr lvl="1" rtl="0"/>
            <a:r>
              <a:rPr lang="fr-FR" sz="1500"/>
              <a:t>Adaptateur DVI vers VGA</a:t>
            </a:r>
          </a:p>
          <a:p>
            <a:pPr lvl="1" rtl="0"/>
            <a:r>
              <a:rPr lang="fr-FR" sz="1500"/>
              <a:t>Adaptateur USB vers Ethernet</a:t>
            </a:r>
          </a:p>
          <a:p>
            <a:pPr lvl="1" rtl="0"/>
            <a:r>
              <a:rPr lang="fr-FR" sz="1500"/>
              <a:t>Adaptateur USB vers PS/2</a:t>
            </a:r>
          </a:p>
          <a:p>
            <a:pPr lvl="1" rtl="0"/>
            <a:r>
              <a:rPr lang="fr-FR" sz="1500"/>
              <a:t>Adaptateur DVI vers HDMI</a:t>
            </a:r>
          </a:p>
          <a:p>
            <a:pPr lvl="1" rtl="0"/>
            <a:r>
              <a:rPr lang="fr-FR" sz="1500"/>
              <a:t>Adaptateur Molex vers SATA</a:t>
            </a:r>
          </a:p>
          <a:p>
            <a:pPr lvl="1" rtl="0"/>
            <a:r>
              <a:rPr lang="fr-FR" sz="1500"/>
              <a:t>Convertisseur HDMI vers VGA</a:t>
            </a:r>
          </a:p>
        </p:txBody>
      </p:sp>
      <p:pic>
        <p:nvPicPr>
          <p:cNvPr id="3" name="Picture 2">
            <a:extLst>
              <a:ext uri="{FF2B5EF4-FFF2-40B4-BE49-F238E27FC236}">
                <a16:creationId xmlns:a16="http://schemas.microsoft.com/office/drawing/2014/main" id="{C5A0F494-EFCD-4C47-AE00-BC03AE40C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876" y="2276176"/>
            <a:ext cx="3805545" cy="1211685"/>
          </a:xfrm>
          <a:prstGeom prst="rect">
            <a:avLst/>
          </a:prstGeom>
        </p:spPr>
      </p:pic>
      <p:pic>
        <p:nvPicPr>
          <p:cNvPr id="5" name="Picture 4">
            <a:extLst>
              <a:ext uri="{FF2B5EF4-FFF2-40B4-BE49-F238E27FC236}">
                <a16:creationId xmlns:a16="http://schemas.microsoft.com/office/drawing/2014/main" id="{63D93EAE-27A9-40F4-93E6-E2BDE6876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7484" y="3508479"/>
            <a:ext cx="3817951" cy="1200536"/>
          </a:xfrm>
          <a:prstGeom prst="rect">
            <a:avLst/>
          </a:prstGeom>
        </p:spPr>
      </p:pic>
    </p:spTree>
    <p:custDataLst>
      <p:tags r:id="rId1"/>
    </p:custDataLst>
    <p:extLst>
      <p:ext uri="{BB962C8B-B14F-4D97-AF65-F5344CB8AC3E}">
        <p14:creationId xmlns:p14="http://schemas.microsoft.com/office/powerpoint/2010/main" val="161749922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Premiers périphériques d'entrée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241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Les périphériques d'entrée permettent à l'utilisateur de communiquer avec un ordinateur.</a:t>
            </a:r>
          </a:p>
          <a:p>
            <a:pPr rtl="0"/>
            <a:r>
              <a:rPr lang="fr-FR" sz="1600"/>
              <a:t>Parmi les premiers périphériques d'entrée, citons :</a:t>
            </a:r>
          </a:p>
          <a:p>
            <a:pPr lvl="1" rtl="0"/>
            <a:r>
              <a:rPr lang="fr-FR" sz="1500"/>
              <a:t>La souris et le clavier, qui sont les deux périphériques d'entrée les plus utilisés</a:t>
            </a:r>
          </a:p>
          <a:p>
            <a:pPr lvl="1" rtl="0"/>
            <a:r>
              <a:rPr lang="fr-FR" sz="1500"/>
              <a:t>Chargeur de document/scanner, qui permet de numériser une image ou un document</a:t>
            </a:r>
          </a:p>
          <a:p>
            <a:pPr lvl="1" rtl="0"/>
            <a:r>
              <a:rPr lang="fr-FR" sz="1500"/>
              <a:t>Manette de jeu et boîtier de commande, qui sont utilisés pour les jeux</a:t>
            </a:r>
          </a:p>
          <a:p>
            <a:pPr lvl="1" rtl="0"/>
            <a:r>
              <a:rPr lang="fr-FR" sz="1500"/>
              <a:t>Commutateur KVM (Keyboard, Video, Mouse ou écran-clavier-souris), un périphérique matériel qui peut être utilisé pour commander plusieurs ordinateurs à l'aide d'un seul ensemble clavier, écran et souris</a:t>
            </a:r>
          </a:p>
        </p:txBody>
      </p:sp>
      <p:pic>
        <p:nvPicPr>
          <p:cNvPr id="4" name="Picture 3">
            <a:extLst>
              <a:ext uri="{FF2B5EF4-FFF2-40B4-BE49-F238E27FC236}">
                <a16:creationId xmlns:a16="http://schemas.microsoft.com/office/drawing/2014/main" id="{CD81171E-AB8E-48FF-844F-EC6CC4CF7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510" y="3397482"/>
            <a:ext cx="5524979" cy="1165876"/>
          </a:xfrm>
          <a:prstGeom prst="rect">
            <a:avLst/>
          </a:prstGeom>
        </p:spPr>
      </p:pic>
    </p:spTree>
    <p:custDataLst>
      <p:tags r:id="rId1"/>
    </p:custDataLst>
    <p:extLst>
      <p:ext uri="{BB962C8B-B14F-4D97-AF65-F5344CB8AC3E}">
        <p14:creationId xmlns:p14="http://schemas.microsoft.com/office/powerpoint/2010/main" val="42931024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Nouveaux périphériques d'entrée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241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Parmi les nouveaux périphériques d'entrée, citons l'écran tactile, le stylet, le lecteur de bande magnétique et le scanner de codes-barres :</a:t>
            </a:r>
          </a:p>
          <a:p>
            <a:pPr lvl="1" rtl="0"/>
            <a:r>
              <a:rPr lang="fr-FR" b="1"/>
              <a:t>Écran tactile </a:t>
            </a:r>
            <a:r>
              <a:rPr lang="fr-FR"/>
              <a:t>: ce périphérique d'entrée est équipé de revêtements tactiles ou sensibles à la pression.</a:t>
            </a:r>
          </a:p>
          <a:p>
            <a:pPr lvl="1" rtl="0"/>
            <a:r>
              <a:rPr lang="fr-FR" b="1"/>
              <a:t>Stylet</a:t>
            </a:r>
            <a:r>
              <a:rPr lang="fr-FR"/>
              <a:t> : ce type de digitaliseur permet à un concepteur ou à un artiste de créer des illustrations à l'aide d'un outil similaire à un stylo</a:t>
            </a:r>
            <a:r>
              <a:rPr lang="fr-FR" b="1"/>
              <a:t>.</a:t>
            </a:r>
          </a:p>
          <a:p>
            <a:pPr lvl="1" rtl="0"/>
            <a:r>
              <a:rPr lang="fr-FR" b="1"/>
              <a:t>Lecteur de bandes magnétiques</a:t>
            </a:r>
            <a:r>
              <a:rPr lang="fr-FR"/>
              <a:t> : périphérique qui lit les informations codées par voie magnétique au dos des cartes plastique.</a:t>
            </a:r>
          </a:p>
          <a:p>
            <a:pPr lvl="1" rtl="0"/>
            <a:r>
              <a:rPr lang="fr-FR" b="1"/>
              <a:t>Scanner de codes-barres</a:t>
            </a:r>
            <a:r>
              <a:rPr lang="fr-FR"/>
              <a:t> : périphérique qui lit les informations contenues dans les codes barres apposés sur les produits</a:t>
            </a:r>
            <a:r>
              <a:rPr lang="fr-FR" b="1"/>
              <a:t>.</a:t>
            </a:r>
          </a:p>
        </p:txBody>
      </p:sp>
      <p:pic>
        <p:nvPicPr>
          <p:cNvPr id="3" name="Picture 2">
            <a:extLst>
              <a:ext uri="{FF2B5EF4-FFF2-40B4-BE49-F238E27FC236}">
                <a16:creationId xmlns:a16="http://schemas.microsoft.com/office/drawing/2014/main" id="{BC70F616-1AC5-42DF-A206-4AFFB1C83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5121" y="3438145"/>
            <a:ext cx="5517886" cy="1143099"/>
          </a:xfrm>
          <a:prstGeom prst="rect">
            <a:avLst/>
          </a:prstGeom>
        </p:spPr>
      </p:pic>
    </p:spTree>
    <p:custDataLst>
      <p:tags r:id="rId1"/>
    </p:custDataLst>
    <p:extLst>
      <p:ext uri="{BB962C8B-B14F-4D97-AF65-F5344CB8AC3E}">
        <p14:creationId xmlns:p14="http://schemas.microsoft.com/office/powerpoint/2010/main" val="243241411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Chapitre 1 : exercices</a:t>
            </a:r>
          </a:p>
        </p:txBody>
      </p:sp>
      <p:sp>
        <p:nvSpPr>
          <p:cNvPr id="6147" name="Rectangle 34"/>
          <p:cNvSpPr>
            <a:spLocks noGrp="1" noChangeArrowheads="1"/>
          </p:cNvSpPr>
          <p:nvPr>
            <p:ph idx="1"/>
          </p:nvPr>
        </p:nvSpPr>
        <p:spPr>
          <a:xfrm>
            <a:off x="144065" y="798945"/>
            <a:ext cx="8695135" cy="348414"/>
          </a:xfrm>
        </p:spPr>
        <p:txBody>
          <a:bodyPr/>
          <a:lstStyle/>
          <a:p>
            <a:pPr marL="0" indent="0" rtl="0">
              <a:spcBef>
                <a:spcPct val="30000"/>
              </a:spcBef>
              <a:buNone/>
            </a:pPr>
            <a:r>
              <a:rPr lang="fr-FR"/>
              <a:t>Quels sont les exercices associés à ce chapitre ?</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604603370"/>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N° de page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Type d'exercice</a:t>
                      </a:r>
                    </a:p>
                  </a:txBody>
                  <a:tcPr marL="68580" marR="68580" marT="34290" marB="34290" anchor="ctr"/>
                </a:tc>
                <a:tc>
                  <a:txBody>
                    <a:bodyPr/>
                    <a:lstStyle/>
                    <a:p>
                      <a:pPr rtl="0"/>
                      <a:r>
                        <a:rPr lang="fr-FR" sz="1200"/>
                        <a:t>Nom de l'exercice</a:t>
                      </a:r>
                    </a:p>
                  </a:txBody>
                  <a:tcPr marL="68580" marR="68580" marT="34290" marB="34290" anchor="ctr"/>
                </a:tc>
                <a:tc>
                  <a:txBody>
                    <a:bodyPr/>
                    <a:lstStyle/>
                    <a:p>
                      <a:pPr rtl="0"/>
                      <a:r>
                        <a:rPr lang="fr-FR" sz="1200"/>
                        <a:t>Facultatif ?</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fr-FR" sz="1100"/>
                        <a:t>1.1.1.1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Explication vidéo</a:t>
                      </a:r>
                    </a:p>
                  </a:txBody>
                  <a:tcPr marL="68580" marR="68580" marT="34290" marB="34290" anchor="ctr"/>
                </a:tc>
                <a:tc>
                  <a:txBody>
                    <a:bodyPr/>
                    <a:lstStyle/>
                    <a:p>
                      <a:pPr rtl="0"/>
                      <a:r>
                        <a:rPr lang="fr-FR" sz="1100"/>
                        <a:t>Qu'est-ce qu'un ordinateur ?</a:t>
                      </a:r>
                    </a:p>
                  </a:txBody>
                  <a:tcPr marL="68580" marR="68580" marT="34290" marB="34290" anchor="ctr"/>
                </a:tc>
                <a:tc>
                  <a:txBody>
                    <a:bodyPr/>
                    <a:lstStyle/>
                    <a:p>
                      <a:pPr rtl="0"/>
                      <a:r>
                        <a:rPr lang="fr-FR" sz="1100"/>
                        <a:t>Recommandé</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fr-FR" sz="1100"/>
                        <a:t>1.1.2.3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rtl="0"/>
                      <a:r>
                        <a:rPr lang="fr-FR" sz="1100"/>
                        <a:t>Caractéristiques des décharges électrostatiques</a:t>
                      </a:r>
                    </a:p>
                  </a:txBody>
                  <a:tcPr marL="68580" marR="68580" marT="34290" marB="34290" anchor="ctr"/>
                </a:tc>
                <a:tc>
                  <a:txBody>
                    <a:bodyPr/>
                    <a:lstStyle/>
                    <a:p>
                      <a:pPr rtl="0"/>
                      <a:r>
                        <a:rPr lang="fr-FR" sz="1100"/>
                        <a:t>Recommandé</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fr-FR" sz="1100"/>
                        <a:t>1.2.1.5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Boîtiers et alimentations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fr-FR" sz="1100"/>
                        <a:t>1.2.2.5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Carte mère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fr-FR" sz="1100"/>
                        <a:t>1.2.3.3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Processeurs et systèmes de refroidissement</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fr-FR" sz="1100"/>
                        <a:t>1.2.4.5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Mémoire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fr-FR" sz="1100"/>
                        <a:t>1.2.5.2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Cartes d'extension et slots d'extension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322206681"/>
                  </a:ext>
                </a:extLst>
              </a:tr>
              <a:tr h="350784">
                <a:tc>
                  <a:txBody>
                    <a:bodyPr/>
                    <a:lstStyle/>
                    <a:p>
                      <a:pPr algn="ctr" rtl="0"/>
                      <a:r>
                        <a:rPr lang="fr-FR" sz="1100"/>
                        <a:t>1.2.6.5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Périphériques de stockage des données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Nouveaux périphériques d'entrée (suite)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254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600"/>
              <a:t>Voici quelques-uns des nouveaux périphériques d'entrée :</a:t>
            </a:r>
          </a:p>
          <a:p>
            <a:pPr lvl="1" rtl="0"/>
            <a:r>
              <a:rPr lang="fr-FR" b="1"/>
              <a:t>Appareil photo numérique</a:t>
            </a:r>
            <a:r>
              <a:rPr lang="fr-FR"/>
              <a:t> : appareils qui capturent des images numériques et des vidéos</a:t>
            </a:r>
            <a:r>
              <a:rPr lang="fr-FR" b="1"/>
              <a:t>.</a:t>
            </a:r>
          </a:p>
          <a:p>
            <a:pPr lvl="1" rtl="0"/>
            <a:r>
              <a:rPr lang="fr-FR" b="1"/>
              <a:t>Webcams</a:t>
            </a:r>
            <a:r>
              <a:rPr lang="fr-FR"/>
              <a:t> : caméras vidéo pouvant être intégrées à un ordinateur</a:t>
            </a:r>
            <a:r>
              <a:rPr lang="fr-FR" b="1"/>
              <a:t>.</a:t>
            </a:r>
          </a:p>
          <a:p>
            <a:pPr lvl="1" rtl="0"/>
            <a:r>
              <a:rPr lang="fr-FR" b="1"/>
              <a:t>Tablette de signature</a:t>
            </a:r>
            <a:r>
              <a:rPr lang="fr-FR"/>
              <a:t> : périphérique qui capture électroniquement la signature d'une personne</a:t>
            </a:r>
            <a:r>
              <a:rPr lang="fr-FR" b="1"/>
              <a:t>.</a:t>
            </a:r>
          </a:p>
          <a:p>
            <a:pPr lvl="1" rtl="0"/>
            <a:r>
              <a:rPr lang="fr-FR" b="1"/>
              <a:t>Lecteur de carte à puce </a:t>
            </a:r>
            <a:r>
              <a:rPr lang="fr-FR"/>
              <a:t>: périphérique généralement utilisé sur un ordinateur pour authentifier un utilisateur. Une carte à puce peut être de la même taille qu'une carte de crédit. Elle contient un microprocesseur intégré généralement disposé sous un contact doré d'un côté de la carte.</a:t>
            </a:r>
          </a:p>
          <a:p>
            <a:pPr lvl="1" rtl="0"/>
            <a:r>
              <a:rPr lang="fr-FR" b="1"/>
              <a:t>Microphone</a:t>
            </a:r>
            <a:r>
              <a:rPr lang="fr-FR"/>
              <a:t> : périphérique qui permet à un utilisateur de parler à un ordinateur et de faire en sorte que sa voix soit numérisée.</a:t>
            </a:r>
          </a:p>
        </p:txBody>
      </p:sp>
      <p:pic>
        <p:nvPicPr>
          <p:cNvPr id="4" name="Picture 3">
            <a:extLst>
              <a:ext uri="{FF2B5EF4-FFF2-40B4-BE49-F238E27FC236}">
                <a16:creationId xmlns:a16="http://schemas.microsoft.com/office/drawing/2014/main" id="{F9FA8E39-5F6E-4026-B365-03F504925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673" y="3471688"/>
            <a:ext cx="6980522" cy="1066892"/>
          </a:xfrm>
          <a:prstGeom prst="rect">
            <a:avLst/>
          </a:prstGeom>
        </p:spPr>
      </p:pic>
    </p:spTree>
    <p:custDataLst>
      <p:tags r:id="rId1"/>
    </p:custDataLst>
    <p:extLst>
      <p:ext uri="{BB962C8B-B14F-4D97-AF65-F5344CB8AC3E}">
        <p14:creationId xmlns:p14="http://schemas.microsoft.com/office/powerpoint/2010/main" val="361478200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Périphériques d'entrée les plus récents</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27761" y="798944"/>
            <a:ext cx="8520823" cy="264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400"/>
              <a:t>Parmi les périphériques d'entrée les plus récents, citons les appareils et terminaux NFC, les scanners de reconnaissance faciale, les scanners d'empreintes digitales, les scanners de reconnaissance vocale et les casques de réalité virtuelle :</a:t>
            </a:r>
          </a:p>
          <a:p>
            <a:pPr lvl="1" rtl="0"/>
            <a:r>
              <a:rPr lang="fr-FR" sz="1200" b="1"/>
              <a:t>Appareils et terminaux NFC</a:t>
            </a:r>
            <a:r>
              <a:rPr lang="fr-FR" sz="1200"/>
              <a:t> : il s'agit d'appareils de paiement munis de la technologie sans contact NFC (communication en champ proche ou Near Field Communication)</a:t>
            </a:r>
          </a:p>
          <a:p>
            <a:pPr lvl="1" rtl="0"/>
            <a:r>
              <a:rPr lang="fr-FR" sz="1200" b="1"/>
              <a:t>Scanners de reconnaissance faciale</a:t>
            </a:r>
            <a:r>
              <a:rPr lang="fr-FR" sz="1200"/>
              <a:t> : appareils permettant d'identifier un utilisateur sur la base de caractéristiques faciales uniques</a:t>
            </a:r>
          </a:p>
          <a:p>
            <a:pPr lvl="1" rtl="0"/>
            <a:r>
              <a:rPr lang="fr-FR" sz="1200" b="1"/>
              <a:t>Scanners d'empreintes digitales</a:t>
            </a:r>
            <a:r>
              <a:rPr lang="fr-FR" sz="1200"/>
              <a:t> : appareils qui identifient un utilisateur en fonction d'une empreinte digitale unique</a:t>
            </a:r>
          </a:p>
          <a:p>
            <a:pPr lvl="1" rtl="0"/>
            <a:r>
              <a:rPr lang="fr-FR" sz="1200" b="1"/>
              <a:t>Scanners de reconnaissance vocale</a:t>
            </a:r>
            <a:r>
              <a:rPr lang="fr-FR" sz="1200"/>
              <a:t> : appareils qui identifient un utilisateur en fonction d'une voix unique</a:t>
            </a:r>
          </a:p>
          <a:p>
            <a:pPr lvl="1" rtl="0"/>
            <a:r>
              <a:rPr lang="fr-FR" sz="1200" b="1"/>
              <a:t>Casque de réalité virtuelle</a:t>
            </a:r>
            <a:r>
              <a:rPr lang="fr-FR" sz="1200"/>
              <a:t> : appareil utilisé avec des jeux d'ordinateurs, des simulateurs et des applications de formation munis de fonctionnalités de réalité virtuelle</a:t>
            </a:r>
          </a:p>
        </p:txBody>
      </p:sp>
      <p:pic>
        <p:nvPicPr>
          <p:cNvPr id="3" name="Picture 2">
            <a:extLst>
              <a:ext uri="{FF2B5EF4-FFF2-40B4-BE49-F238E27FC236}">
                <a16:creationId xmlns:a16="http://schemas.microsoft.com/office/drawing/2014/main" id="{07105D8F-114C-4DFC-81E0-91B9690F0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214" y="3477913"/>
            <a:ext cx="6934599" cy="1143099"/>
          </a:xfrm>
          <a:prstGeom prst="rect">
            <a:avLst/>
          </a:prstGeom>
        </p:spPr>
      </p:pic>
    </p:spTree>
    <p:custDataLst>
      <p:tags r:id="rId1"/>
    </p:custDataLst>
    <p:extLst>
      <p:ext uri="{BB962C8B-B14F-4D97-AF65-F5344CB8AC3E}">
        <p14:creationId xmlns:p14="http://schemas.microsoft.com/office/powerpoint/2010/main" val="268790773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Qu'est-ce qu'un périphérique de sortie ?</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13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95000"/>
              </a:lnSpc>
            </a:pPr>
            <a:r>
              <a:rPr lang="fr-FR" sz="1450"/>
              <a:t>Un périphérique de sortie convertit les informations binaires de l'ordinateur en un format facilement compréhensible par l'utilisateur.</a:t>
            </a:r>
          </a:p>
          <a:p>
            <a:pPr rtl="0">
              <a:lnSpc>
                <a:spcPct val="95000"/>
              </a:lnSpc>
            </a:pPr>
            <a:r>
              <a:rPr lang="fr-FR" sz="1450"/>
              <a:t>Les écrans, projecteurs, casques de réalité virtuelle, imprimantes, haut-parleurs et écouteurs sont tous des périphériques de sortie.</a:t>
            </a:r>
          </a:p>
        </p:txBody>
      </p:sp>
      <p:pic>
        <p:nvPicPr>
          <p:cNvPr id="3" name="Picture 2">
            <a:extLst>
              <a:ext uri="{FF2B5EF4-FFF2-40B4-BE49-F238E27FC236}">
                <a16:creationId xmlns:a16="http://schemas.microsoft.com/office/drawing/2014/main" id="{A968FAAF-EA09-4E4D-A372-38C7A19F6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8" y="2963169"/>
            <a:ext cx="4511139" cy="1542322"/>
          </a:xfrm>
          <a:prstGeom prst="rect">
            <a:avLst/>
          </a:prstGeom>
        </p:spPr>
      </p:pic>
      <p:pic>
        <p:nvPicPr>
          <p:cNvPr id="6" name="Picture 5">
            <a:extLst>
              <a:ext uri="{FF2B5EF4-FFF2-40B4-BE49-F238E27FC236}">
                <a16:creationId xmlns:a16="http://schemas.microsoft.com/office/drawing/2014/main" id="{80686CA9-AA42-4104-9A38-76D73EBD4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9840" y="1877053"/>
            <a:ext cx="4441263" cy="1490561"/>
          </a:xfrm>
          <a:prstGeom prst="rect">
            <a:avLst/>
          </a:prstGeom>
        </p:spPr>
      </p:pic>
      <p:pic>
        <p:nvPicPr>
          <p:cNvPr id="8" name="Picture 7">
            <a:extLst>
              <a:ext uri="{FF2B5EF4-FFF2-40B4-BE49-F238E27FC236}">
                <a16:creationId xmlns:a16="http://schemas.microsoft.com/office/drawing/2014/main" id="{83D731F3-B8C7-4EE9-9CFB-5E2FF39CD6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8412" y="3438151"/>
            <a:ext cx="4261595" cy="1501589"/>
          </a:xfrm>
          <a:prstGeom prst="rect">
            <a:avLst/>
          </a:prstGeom>
        </p:spPr>
      </p:pic>
    </p:spTree>
    <p:custDataLst>
      <p:tags r:id="rId1"/>
    </p:custDataLst>
    <p:extLst>
      <p:ext uri="{BB962C8B-B14F-4D97-AF65-F5344CB8AC3E}">
        <p14:creationId xmlns:p14="http://schemas.microsoft.com/office/powerpoint/2010/main" val="356555333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Moniteurs et projecteurs</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035164" cy="13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La plupart des écrans utilisent l'un des trois types de technologies suivants : </a:t>
            </a:r>
          </a:p>
          <a:p>
            <a:pPr lvl="1" rtl="0"/>
            <a:r>
              <a:rPr lang="fr-FR" sz="1500"/>
              <a:t>LCD (Liquid Crystal Display)</a:t>
            </a:r>
          </a:p>
          <a:p>
            <a:pPr lvl="1" rtl="0"/>
            <a:r>
              <a:rPr lang="fr-FR" sz="1500"/>
              <a:t>Écran à diodes électroluminescentes </a:t>
            </a:r>
            <a:r>
              <a:rPr lang="fr-FR" sz="1500" smtClean="0"/>
              <a:t/>
            </a:r>
            <a:br>
              <a:rPr lang="fr-FR" sz="1500" smtClean="0"/>
            </a:br>
            <a:r>
              <a:rPr lang="fr-FR" sz="1500" smtClean="0"/>
              <a:t>(</a:t>
            </a:r>
            <a:r>
              <a:rPr lang="fr-FR" sz="1500"/>
              <a:t>LED)</a:t>
            </a:r>
          </a:p>
          <a:p>
            <a:pPr lvl="1" rtl="0"/>
            <a:r>
              <a:rPr lang="fr-FR" sz="1500"/>
              <a:t>OLED (LED organique) </a:t>
            </a:r>
          </a:p>
        </p:txBody>
      </p:sp>
      <p:sp>
        <p:nvSpPr>
          <p:cNvPr id="7" name="Rectangle 4">
            <a:extLst>
              <a:ext uri="{FF2B5EF4-FFF2-40B4-BE49-F238E27FC236}">
                <a16:creationId xmlns:a16="http://schemas.microsoft.com/office/drawing/2014/main" id="{848B86BC-5ABC-41B3-8DAB-53907F19BDD7}"/>
              </a:ext>
            </a:extLst>
          </p:cNvPr>
          <p:cNvSpPr txBox="1">
            <a:spLocks noChangeArrowheads="1"/>
          </p:cNvSpPr>
          <p:nvPr/>
        </p:nvSpPr>
        <p:spPr bwMode="auto">
          <a:xfrm>
            <a:off x="1400433" y="3146247"/>
            <a:ext cx="7068066" cy="14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a:t>La plupart des projecteurs vidéo utilisent la technologie LCD ou DLP.</a:t>
            </a:r>
          </a:p>
          <a:p>
            <a:pPr lvl="1" rtl="0"/>
            <a:r>
              <a:rPr lang="fr-FR" sz="1500"/>
              <a:t>DLP est l'acronyme anglais de Digital Light Processing.</a:t>
            </a:r>
          </a:p>
          <a:p>
            <a:pPr lvl="1" rtl="0"/>
            <a:r>
              <a:rPr lang="fr-FR" sz="1500"/>
              <a:t>Le nombre de lumens diffère d'un projecteur à l'autre, ce qui affecte le niveau de luminosité de l'image projetée. </a:t>
            </a:r>
          </a:p>
        </p:txBody>
      </p:sp>
      <p:pic>
        <p:nvPicPr>
          <p:cNvPr id="3" name="Picture 2">
            <a:extLst>
              <a:ext uri="{FF2B5EF4-FFF2-40B4-BE49-F238E27FC236}">
                <a16:creationId xmlns:a16="http://schemas.microsoft.com/office/drawing/2014/main" id="{A968FAAF-EA09-4E4D-A372-38C7A19F6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067" y="1201434"/>
            <a:ext cx="4511139" cy="1542322"/>
          </a:xfrm>
          <a:prstGeom prst="rect">
            <a:avLst/>
          </a:prstGeom>
        </p:spPr>
      </p:pic>
    </p:spTree>
    <p:custDataLst>
      <p:tags r:id="rId1"/>
    </p:custDataLst>
    <p:extLst>
      <p:ext uri="{BB962C8B-B14F-4D97-AF65-F5344CB8AC3E}">
        <p14:creationId xmlns:p14="http://schemas.microsoft.com/office/powerpoint/2010/main" val="358052511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Casques de réalité virtuelle et de réalité augmentée</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6346032" cy="13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550" b="1"/>
              <a:t>La réalité virtuelle (VR) </a:t>
            </a:r>
            <a:r>
              <a:rPr lang="fr-FR" sz="1550"/>
              <a:t>utilise une technologie informatique pour créer un environnement simulé et tridimensionnel.</a:t>
            </a:r>
          </a:p>
          <a:p>
            <a:pPr rtl="0"/>
            <a:r>
              <a:rPr lang="fr-FR" sz="1550"/>
              <a:t>Un casque de réalité virtuelle couvre complètement la partie supérieure du visage de l'utilisateur pour bloquer la luminosité ambiante de l'environnement dans lequel il se trouve.</a:t>
            </a:r>
          </a:p>
        </p:txBody>
      </p:sp>
      <p:sp>
        <p:nvSpPr>
          <p:cNvPr id="7" name="Rectangle 4">
            <a:extLst>
              <a:ext uri="{FF2B5EF4-FFF2-40B4-BE49-F238E27FC236}">
                <a16:creationId xmlns:a16="http://schemas.microsoft.com/office/drawing/2014/main" id="{848B86BC-5ABC-41B3-8DAB-53907F19BDD7}"/>
              </a:ext>
            </a:extLst>
          </p:cNvPr>
          <p:cNvSpPr txBox="1">
            <a:spLocks noChangeArrowheads="1"/>
          </p:cNvSpPr>
          <p:nvPr/>
        </p:nvSpPr>
        <p:spPr bwMode="auto">
          <a:xfrm>
            <a:off x="236000" y="2384994"/>
            <a:ext cx="6346032" cy="215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550" b="1"/>
              <a:t>La réalité augmentée (AR) </a:t>
            </a:r>
            <a:r>
              <a:rPr lang="fr-FR" sz="1550"/>
              <a:t>utilise des technologies similaires, mais superpose en temps réel les images et le son du monde réel.</a:t>
            </a:r>
            <a:r>
              <a:rPr lang="fr-FR" sz="1550" b="1"/>
              <a:t> </a:t>
            </a:r>
          </a:p>
          <a:p>
            <a:pPr rtl="0"/>
            <a:r>
              <a:rPr lang="fr-FR" sz="1550"/>
              <a:t>La réalité augmentée peut offrir aux utilisateurs un accès immédiat aux informations sur leur environnement réel.</a:t>
            </a:r>
          </a:p>
          <a:p>
            <a:pPr rtl="0"/>
            <a:r>
              <a:rPr lang="fr-FR" sz="1550"/>
              <a:t>En règle générale, un casque de réalité augmentée ne bloque pas complètement la luminosité ambiante, ce qui permet aux utilisateurs de voir l'environnement qui les entoure.</a:t>
            </a:r>
          </a:p>
        </p:txBody>
      </p:sp>
      <p:pic>
        <p:nvPicPr>
          <p:cNvPr id="4" name="Picture 3">
            <a:extLst>
              <a:ext uri="{FF2B5EF4-FFF2-40B4-BE49-F238E27FC236}">
                <a16:creationId xmlns:a16="http://schemas.microsoft.com/office/drawing/2014/main" id="{ED59FCE8-E212-470E-A35F-3C38AD591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488" y="1278117"/>
            <a:ext cx="1677874" cy="2791374"/>
          </a:xfrm>
          <a:prstGeom prst="rect">
            <a:avLst/>
          </a:prstGeom>
        </p:spPr>
      </p:pic>
    </p:spTree>
    <p:custDataLst>
      <p:tags r:id="rId1"/>
    </p:custDataLst>
    <p:extLst>
      <p:ext uri="{BB962C8B-B14F-4D97-AF65-F5344CB8AC3E}">
        <p14:creationId xmlns:p14="http://schemas.microsoft.com/office/powerpoint/2010/main" val="28214856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Composants de l'ordinateur</a:t>
            </a:r>
            <a:r>
              <a:rPr lang="en-US" altLang="en-US" sz="1600" dirty="0"/>
              <a:t/>
            </a:r>
            <a:br>
              <a:rPr lang="en-US" altLang="en-US" sz="1600" dirty="0"/>
            </a:br>
            <a:r>
              <a:rPr lang="fr-FR"/>
              <a:t>Imprimantes</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5036215" cy="160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Les imprimantes sont des périphériques de sortie qui créent des exemplaires imprimés de fichiers.</a:t>
            </a:r>
          </a:p>
          <a:p>
            <a:pPr rtl="0"/>
            <a:r>
              <a:rPr lang="fr-FR"/>
              <a:t>L'impression peut être réalisée sur une feuille de papier. Elle peut aussi être effectuée sur un support en plastique à partir d'une imprimante 3D.</a:t>
            </a:r>
          </a:p>
        </p:txBody>
      </p:sp>
      <p:sp>
        <p:nvSpPr>
          <p:cNvPr id="7" name="Rectangle 4">
            <a:extLst>
              <a:ext uri="{FF2B5EF4-FFF2-40B4-BE49-F238E27FC236}">
                <a16:creationId xmlns:a16="http://schemas.microsoft.com/office/drawing/2014/main" id="{848B86BC-5ABC-41B3-8DAB-53907F19BDD7}"/>
              </a:ext>
            </a:extLst>
          </p:cNvPr>
          <p:cNvSpPr txBox="1">
            <a:spLocks noChangeArrowheads="1"/>
          </p:cNvSpPr>
          <p:nvPr/>
        </p:nvSpPr>
        <p:spPr bwMode="auto">
          <a:xfrm>
            <a:off x="112432" y="2374740"/>
            <a:ext cx="5159784" cy="215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Voici les différents types d'imprimantes : </a:t>
            </a:r>
          </a:p>
          <a:p>
            <a:pPr lvl="1" rtl="0"/>
            <a:r>
              <a:rPr lang="fr-FR"/>
              <a:t>À jet d'encre, à impact, thermique, laser et 3D</a:t>
            </a:r>
          </a:p>
          <a:p>
            <a:pPr lvl="1" rtl="0"/>
            <a:r>
              <a:rPr lang="fr-FR"/>
              <a:t>Les imprimantes utilisent des connexions câblées ou sans fil.</a:t>
            </a:r>
          </a:p>
          <a:p>
            <a:pPr lvl="1" rtl="0"/>
            <a:r>
              <a:rPr lang="fr-FR"/>
              <a:t>Toutes les imprimantes nécessitent un matériau d'impression (encre, toner, plastique liquide, etc.).</a:t>
            </a:r>
          </a:p>
          <a:p>
            <a:pPr lvl="1" rtl="0"/>
            <a:r>
              <a:rPr lang="fr-FR"/>
              <a:t>Les imprimantes utilisent un pilote pour communiquer avec le système d'exploitation.</a:t>
            </a:r>
          </a:p>
        </p:txBody>
      </p:sp>
      <p:pic>
        <p:nvPicPr>
          <p:cNvPr id="3" name="Picture 2">
            <a:extLst>
              <a:ext uri="{FF2B5EF4-FFF2-40B4-BE49-F238E27FC236}">
                <a16:creationId xmlns:a16="http://schemas.microsoft.com/office/drawing/2014/main" id="{0FC0FA21-DA30-4819-B189-149E43212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30" y="1467044"/>
            <a:ext cx="3567073" cy="2542683"/>
          </a:xfrm>
          <a:prstGeom prst="rect">
            <a:avLst/>
          </a:prstGeom>
        </p:spPr>
      </p:pic>
    </p:spTree>
    <p:custDataLst>
      <p:tags r:id="rId1"/>
    </p:custDataLst>
    <p:extLst>
      <p:ext uri="{BB962C8B-B14F-4D97-AF65-F5344CB8AC3E}">
        <p14:creationId xmlns:p14="http://schemas.microsoft.com/office/powerpoint/2010/main" val="111332022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 y="41393"/>
            <a:ext cx="3902696" cy="750459"/>
          </a:xfrm>
        </p:spPr>
        <p:txBody>
          <a:bodyPr/>
          <a:lstStyle/>
          <a:p>
            <a:pPr rtl="0"/>
            <a:r>
              <a:rPr lang="fr-FR" sz="1600"/>
              <a:t>Composants de l'ordinateur</a:t>
            </a:r>
            <a:r>
              <a:rPr lang="en-US" altLang="en-US" sz="1600" dirty="0"/>
              <a:t/>
            </a:r>
            <a:br>
              <a:rPr lang="en-US" altLang="en-US" sz="1600" dirty="0"/>
            </a:br>
            <a:r>
              <a:rPr lang="fr-FR"/>
              <a:t>Haut-parleurs et casques</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661697" y="2040997"/>
            <a:ext cx="7820605" cy="230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sz="1700" b="1"/>
              <a:t>Les haut-parleurs</a:t>
            </a:r>
            <a:r>
              <a:rPr lang="fr-FR" sz="1700"/>
              <a:t> sont un type d'appareil de sortie audio.</a:t>
            </a:r>
          </a:p>
          <a:p>
            <a:pPr rtl="0"/>
            <a:r>
              <a:rPr lang="fr-FR" sz="1700" smtClean="0"/>
              <a:t>La </a:t>
            </a:r>
            <a:r>
              <a:rPr lang="fr-FR" sz="1700"/>
              <a:t>plupart des ordinateurs et terminaux mobiles prennent en charge les fonctions audio, qu'elles soient intégrées à la carte mère ou fournies par une carte d'extension.</a:t>
            </a:r>
          </a:p>
          <a:p>
            <a:pPr rtl="0"/>
            <a:r>
              <a:rPr lang="fr-FR" sz="1700" b="1"/>
              <a:t>Les oreillettes</a:t>
            </a:r>
            <a:r>
              <a:rPr lang="fr-FR" sz="1700"/>
              <a:t> et écouteurs intégrés aux casques sont tous des périphériques de sortie audio.</a:t>
            </a:r>
          </a:p>
          <a:p>
            <a:pPr rtl="0"/>
            <a:r>
              <a:rPr lang="fr-FR" sz="1700"/>
              <a:t>Ces périphériques peuvent être filaires ou sans fil. Certains disposent de la fonction Wi-Fi ou Bluetooth.</a:t>
            </a:r>
          </a:p>
        </p:txBody>
      </p:sp>
      <p:pic>
        <p:nvPicPr>
          <p:cNvPr id="4" name="Picture 3">
            <a:extLst>
              <a:ext uri="{FF2B5EF4-FFF2-40B4-BE49-F238E27FC236}">
                <a16:creationId xmlns:a16="http://schemas.microsoft.com/office/drawing/2014/main" id="{1CD55B40-C054-42EF-BCDD-894C013DC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951" y="188683"/>
            <a:ext cx="4713730" cy="1655598"/>
          </a:xfrm>
          <a:prstGeom prst="rect">
            <a:avLst/>
          </a:prstGeom>
        </p:spPr>
      </p:pic>
    </p:spTree>
    <p:custDataLst>
      <p:tags r:id="rId1"/>
    </p:custDataLst>
    <p:extLst>
      <p:ext uri="{BB962C8B-B14F-4D97-AF65-F5344CB8AC3E}">
        <p14:creationId xmlns:p14="http://schemas.microsoft.com/office/powerpoint/2010/main" val="310265713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1.3 – Démontage d'un ordinateur</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592921"/>
          </a:xfrm>
        </p:spPr>
        <p:txBody>
          <a:bodyPr/>
          <a:lstStyle/>
          <a:p>
            <a:pPr rtl="0"/>
            <a:r>
              <a:rPr lang="fr-FR"/>
              <a:t>Explication vidéo : Boîte à outils du technicien</a:t>
            </a:r>
          </a:p>
        </p:txBody>
      </p:sp>
      <p:pic>
        <p:nvPicPr>
          <p:cNvPr id="5" name="Content Placeholder 4">
            <a:extLst>
              <a:ext uri="{FF2B5EF4-FFF2-40B4-BE49-F238E27FC236}">
                <a16:creationId xmlns:a16="http://schemas.microsoft.com/office/drawing/2014/main" id="{90EE152E-7B78-428F-8523-3D51E6BDDC2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86881" y="684188"/>
            <a:ext cx="6770237" cy="3775123"/>
          </a:xfrm>
          <a:ln>
            <a:solidFill>
              <a:srgbClr val="0070C0"/>
            </a:solidFill>
          </a:ln>
        </p:spPr>
      </p:pic>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592921"/>
          </a:xfrm>
        </p:spPr>
        <p:txBody>
          <a:bodyPr/>
          <a:lstStyle/>
          <a:p>
            <a:pPr rtl="0"/>
            <a:r>
              <a:rPr lang="fr-FR"/>
              <a:t>Démonstration vidéo : Démontage d'un ordinateur</a:t>
            </a:r>
          </a:p>
        </p:txBody>
      </p:sp>
      <p:pic>
        <p:nvPicPr>
          <p:cNvPr id="6" name="Content Placeholder 5">
            <a:extLst>
              <a:ext uri="{FF2B5EF4-FFF2-40B4-BE49-F238E27FC236}">
                <a16:creationId xmlns:a16="http://schemas.microsoft.com/office/drawing/2014/main" id="{65A12F76-8116-4AC3-A26E-E560C7793A3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82312" y="588730"/>
            <a:ext cx="6979376" cy="3966038"/>
          </a:xfrm>
          <a:ln>
            <a:solidFill>
              <a:srgbClr val="0070C0"/>
            </a:solidFill>
          </a:ln>
        </p:spPr>
      </p:pic>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Chapitre 1 : exercices (suite)</a:t>
            </a:r>
          </a:p>
        </p:txBody>
      </p:sp>
      <p:sp>
        <p:nvSpPr>
          <p:cNvPr id="6147" name="Rectangle 34"/>
          <p:cNvSpPr>
            <a:spLocks noGrp="1" noChangeArrowheads="1"/>
          </p:cNvSpPr>
          <p:nvPr>
            <p:ph idx="1"/>
          </p:nvPr>
        </p:nvSpPr>
        <p:spPr>
          <a:xfrm>
            <a:off x="144065" y="798944"/>
            <a:ext cx="8769026" cy="281711"/>
          </a:xfrm>
        </p:spPr>
        <p:txBody>
          <a:bodyPr/>
          <a:lstStyle/>
          <a:p>
            <a:pPr marL="0" indent="0" rtl="0">
              <a:spcBef>
                <a:spcPct val="30000"/>
              </a:spcBef>
              <a:buNone/>
            </a:pPr>
            <a:r>
              <a:rPr lang="fr-FR"/>
              <a:t>Quels sont les exercices associés à ce chapitre ?</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84410181"/>
              </p:ext>
            </p:extLst>
          </p:nvPr>
        </p:nvGraphicFramePr>
        <p:xfrm>
          <a:off x="455999" y="1147358"/>
          <a:ext cx="8229418" cy="316078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N° de page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Type d'exercice</a:t>
                      </a:r>
                    </a:p>
                  </a:txBody>
                  <a:tcPr marL="68580" marR="68580" marT="34290" marB="34290" anchor="ctr"/>
                </a:tc>
                <a:tc>
                  <a:txBody>
                    <a:bodyPr/>
                    <a:lstStyle/>
                    <a:p>
                      <a:pPr rtl="0"/>
                      <a:r>
                        <a:rPr lang="fr-FR" sz="1200"/>
                        <a:t>Nom de l'exercice</a:t>
                      </a:r>
                    </a:p>
                  </a:txBody>
                  <a:tcPr marL="68580" marR="68580" marT="34290" marB="34290" anchor="ctr"/>
                </a:tc>
                <a:tc>
                  <a:txBody>
                    <a:bodyPr/>
                    <a:lstStyle/>
                    <a:p>
                      <a:pPr rtl="0"/>
                      <a:r>
                        <a:rPr lang="fr-FR" sz="1200"/>
                        <a:t>Facultatif ?</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fr-FR" sz="1100"/>
                        <a:t>1.2.7.2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Types de support optique</a:t>
                      </a:r>
                    </a:p>
                  </a:txBody>
                  <a:tcPr marL="68580" marR="68580" marT="34290" marB="34290" anchor="ctr"/>
                </a:tc>
                <a:tc>
                  <a:txBody>
                    <a:bodyPr/>
                    <a:lstStyle/>
                    <a:p>
                      <a:pPr rtl="0"/>
                      <a:r>
                        <a:rPr lang="fr-FR" sz="1100"/>
                        <a:t>Recommandé</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fr-FR" sz="1100"/>
                        <a:t>1.2.8.4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rtl="0"/>
                      <a:r>
                        <a:rPr lang="fr-FR" sz="1100"/>
                        <a:t>Connecteurs et câbles</a:t>
                      </a:r>
                    </a:p>
                  </a:txBody>
                  <a:tcPr marL="68580" marR="68580" marT="34290" marB="34290" anchor="ctr"/>
                </a:tc>
                <a:tc>
                  <a:txBody>
                    <a:bodyPr/>
                    <a:lstStyle/>
                    <a:p>
                      <a:pPr rtl="0"/>
                      <a:r>
                        <a:rPr lang="fr-FR" sz="1100"/>
                        <a:t>Recommandé</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fr-FR" sz="1100"/>
                        <a:t>1.2.9.5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rtl="0"/>
                      <a:r>
                        <a:rPr lang="fr-FR" sz="1100"/>
                        <a:t>Périphériques d'entrée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fr-FR" sz="1100"/>
                        <a:t>1.2.10.6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Identifier les caractéristiques des périphériques de sortie audio et vidéo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fr-FR" sz="1100"/>
                        <a:t>1.3.1.1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Explication vidéo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Boîte à outils du technicien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fr-FR" sz="1100"/>
                        <a:t>1.3.1.2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Boîte à outils du technicien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fr-FR" sz="1100"/>
                        <a:t>1.3.2.1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Démonstration vidéo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Démontage d'un ordinateur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322206681"/>
                  </a:ext>
                </a:extLst>
              </a:tr>
              <a:tr h="350784">
                <a:tc>
                  <a:txBody>
                    <a:bodyPr/>
                    <a:lstStyle/>
                    <a:p>
                      <a:pPr algn="ctr" rtl="0"/>
                      <a:r>
                        <a:rPr lang="fr-FR" sz="1100"/>
                        <a:t>1.3.2.2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Travaux pratiques</a:t>
                      </a:r>
                    </a:p>
                  </a:txBody>
                  <a:tcPr marL="68580" marR="68580" marT="34290" marB="34290" anchor="ctr"/>
                </a:tc>
                <a:tc>
                  <a:txBody>
                    <a:bodyPr/>
                    <a:lstStyle/>
                    <a:p>
                      <a:pPr rtl="0"/>
                      <a:r>
                        <a:rPr lang="fr-FR" sz="1100"/>
                        <a:t>Démonter un ordinateur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Recommandé</a:t>
                      </a:r>
                    </a:p>
                  </a:txBody>
                  <a:tcPr marL="68580" marR="68580" marT="34290" marB="34290" anchor="ctr"/>
                </a:tc>
                <a:extLst>
                  <a:ext uri="{0D108BD9-81ED-4DB2-BD59-A6C34878D82A}">
                    <a16:rowId xmlns:a16="http://schemas.microsoft.com/office/drawing/2014/main" val="2286195510"/>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Démontage d'un ordinateur</a:t>
            </a:r>
            <a:r>
              <a:rPr lang="en-US" dirty="0"/>
              <a:t/>
            </a:r>
            <a:br>
              <a:rPr lang="en-US" dirty="0"/>
            </a:br>
            <a:r>
              <a:rPr lang="fr-FR"/>
              <a:t>Travaux pratiques : Démontage d'un ordinateur</a:t>
            </a:r>
          </a:p>
        </p:txBody>
      </p:sp>
      <p:sp>
        <p:nvSpPr>
          <p:cNvPr id="4" name="Content Placeholder 3"/>
          <p:cNvSpPr>
            <a:spLocks noGrp="1"/>
          </p:cNvSpPr>
          <p:nvPr>
            <p:ph idx="1"/>
          </p:nvPr>
        </p:nvSpPr>
        <p:spPr/>
        <p:txBody>
          <a:bodyPr/>
          <a:lstStyle/>
          <a:p>
            <a:pPr marL="0" indent="0" rtl="0">
              <a:buNone/>
            </a:pPr>
            <a:r>
              <a:rPr lang="fr-FR"/>
              <a:t>Au cours de ces travaux pratiques, vous allez démonter un ordinateur en suivant des procédures sûres et en utilisant des outils appropriés. Soyez extrêmement prudent et respectez toutes les procédures de sécurité. Familiarisez-vous avec les outils que vous utiliserez dans ces travaux pratiques. </a:t>
            </a:r>
          </a:p>
          <a:p>
            <a:pPr marL="0" indent="0" rtl="0">
              <a:buNone/>
            </a:pPr>
            <a:r>
              <a:rPr lang="fr-FR" b="1"/>
              <a:t>Remarque</a:t>
            </a:r>
            <a:r>
              <a:rPr lang="fr-FR"/>
              <a:t> : si vous ne parvenez pas à localiser ou à retirer le composant approprié, demandez à votre instructeur de vous aider.</a:t>
            </a:r>
          </a:p>
        </p:txBody>
      </p:sp>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1.4 Synthèse du chapitre</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Conclusion</a:t>
            </a:r>
            <a:r>
              <a:rPr lang="en-US" dirty="0">
                <a:latin typeface="Arial" charset="0"/>
              </a:rPr>
              <a:t/>
            </a:r>
            <a:br>
              <a:rPr lang="en-US" dirty="0">
                <a:latin typeface="Arial" charset="0"/>
              </a:rPr>
            </a:br>
            <a:r>
              <a:rPr lang="fr-FR">
                <a:latin typeface="Arial" charset="0"/>
              </a:rPr>
              <a:t>Chapitre 1 : Présentation de l'ordinateur personnel</a:t>
            </a:r>
          </a:p>
        </p:txBody>
      </p:sp>
      <p:sp>
        <p:nvSpPr>
          <p:cNvPr id="4" name="Content Placeholder 3"/>
          <p:cNvSpPr>
            <a:spLocks noGrp="1"/>
          </p:cNvSpPr>
          <p:nvPr>
            <p:ph idx="1"/>
          </p:nvPr>
        </p:nvSpPr>
        <p:spPr>
          <a:xfrm>
            <a:off x="145357" y="938987"/>
            <a:ext cx="8853286" cy="3814245"/>
          </a:xfrm>
        </p:spPr>
        <p:txBody>
          <a:bodyPr/>
          <a:lstStyle/>
          <a:p>
            <a:pPr rtl="0">
              <a:lnSpc>
                <a:spcPct val="85000"/>
              </a:lnSpc>
              <a:spcBef>
                <a:spcPct val="30000"/>
              </a:spcBef>
            </a:pPr>
            <a:r>
              <a:rPr lang="fr-FR"/>
              <a:t>Expliquer le mode de sécurisation des différents composants d'un ordinateur personnel</a:t>
            </a:r>
          </a:p>
          <a:p>
            <a:pPr rtl="0">
              <a:lnSpc>
                <a:spcPct val="85000"/>
              </a:lnSpc>
              <a:spcBef>
                <a:spcPct val="30000"/>
              </a:spcBef>
            </a:pPr>
            <a:r>
              <a:rPr lang="fr-FR"/>
              <a:t>Expliquer les caractéristiques et les fonctions des composants de l'ordinateur</a:t>
            </a:r>
          </a:p>
          <a:p>
            <a:pPr rtl="0">
              <a:lnSpc>
                <a:spcPct val="85000"/>
              </a:lnSpc>
              <a:spcBef>
                <a:spcPct val="30000"/>
              </a:spcBef>
            </a:pPr>
            <a:r>
              <a:rPr lang="fr-FR"/>
              <a:t>Démonter un ordinateur</a:t>
            </a:r>
          </a:p>
          <a:p>
            <a:pPr marL="0" indent="0">
              <a:buNone/>
            </a:pPr>
            <a:endParaRPr lang="en-US" dirty="0"/>
          </a:p>
        </p:txBody>
      </p:sp>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smtClean="0">
                <a:latin typeface="Arial" charset="0"/>
              </a:rPr>
              <a:t>Chapitre</a:t>
            </a:r>
            <a:r>
              <a:rPr lang="fr-FR" sz="1400">
                <a:latin typeface="Arial" charset="0"/>
              </a:rPr>
              <a:t> </a:t>
            </a:r>
            <a:r>
              <a:rPr lang="fr-FR" sz="1400" smtClean="0">
                <a:latin typeface="Arial" charset="0"/>
              </a:rPr>
              <a:t>1</a:t>
            </a:r>
            <a:br>
              <a:rPr lang="fr-FR" sz="1400" smtClean="0">
                <a:latin typeface="Arial" charset="0"/>
              </a:rPr>
            </a:br>
            <a:r>
              <a:rPr lang="fr-FR" smtClean="0">
                <a:latin typeface="Arial" charset="0"/>
              </a:rPr>
              <a:t>Nouveaux </a:t>
            </a:r>
            <a:r>
              <a:rPr lang="fr-FR">
                <a:latin typeface="Arial" charset="0"/>
              </a:rPr>
              <a:t>termes et nouvelles commandes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811252603"/>
              </p:ext>
            </p:extLst>
          </p:nvPr>
        </p:nvGraphicFramePr>
        <p:xfrm>
          <a:off x="328559" y="749391"/>
          <a:ext cx="8486882" cy="3677920"/>
        </p:xfrm>
        <a:graphic>
          <a:graphicData uri="http://schemas.openxmlformats.org/drawingml/2006/table">
            <a:tbl>
              <a:tblPr firstRow="1" bandRow="1">
                <a:tableStyleId>{F5AB1C69-6EDB-4FF4-983F-18BD219EF322}</a:tableStyleId>
              </a:tblPr>
              <a:tblGrid>
                <a:gridCol w="2571160">
                  <a:extLst>
                    <a:ext uri="{9D8B030D-6E8A-4147-A177-3AD203B41FA5}">
                      <a16:colId xmlns:a16="http://schemas.microsoft.com/office/drawing/2014/main" val="2731093094"/>
                    </a:ext>
                  </a:extLst>
                </a:gridCol>
                <a:gridCol w="2866767">
                  <a:extLst>
                    <a:ext uri="{9D8B030D-6E8A-4147-A177-3AD203B41FA5}">
                      <a16:colId xmlns:a16="http://schemas.microsoft.com/office/drawing/2014/main" val="2353496225"/>
                    </a:ext>
                  </a:extLst>
                </a:gridCol>
                <a:gridCol w="3048955">
                  <a:extLst>
                    <a:ext uri="{9D8B030D-6E8A-4147-A177-3AD203B41FA5}">
                      <a16:colId xmlns:a16="http://schemas.microsoft.com/office/drawing/2014/main" val="572663217"/>
                    </a:ext>
                  </a:extLst>
                </a:gridCol>
              </a:tblGrid>
              <a:tr h="3657727">
                <a:tc>
                  <a:txBody>
                    <a:bodyPr/>
                    <a:lstStyle/>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Décharge électrostatique</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Électricité statique</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Bracelets antistatiques</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Courant alternatif </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Courant continu </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AT (Advanced Technology)</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ATX (AT Extended)</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ATX12V</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EPS12V</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Connecteur SATA</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Connecteur Molex</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Connecteur Berg</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Connecteur d'alimentation auxiliaire à 4 ou 8 broches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Connecteur d'alimentation PCIe à 6 ou 8 broches</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Carte de circuits imprimés</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Carte mère</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Processeur</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Chipset</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SAS (Serially Attached SCSI)</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Puce Northbridge</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Puce Sorthbridge</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Bus série universel (USB)</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ATX (Advanced Technology Extended)</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Format micro-ATX</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Format mini-ITX</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Format ITX</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PGA (Pin Grid 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LGA (Land Grid Array)</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Refroidissement passif</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Refroidissement actif</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Mémoire vive (RAM)</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Commutateur DIP (Dual Inline Package)</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module de mémoire à simple rangée de connexion (SIMM)</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Module DIMM (Dual In-Line Memory Module)</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puce SODIMM (Small Outline DIMM)</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Cache C1</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Cache C2</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Cache C3</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Parité</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Mémoire ECC (Error Correction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3"/>
            <a:ext cx="9144000" cy="684471"/>
          </a:xfrm>
        </p:spPr>
        <p:txBody>
          <a:bodyPr/>
          <a:lstStyle/>
          <a:p>
            <a:pPr rtl="0" eaLnBrk="1" hangingPunct="1"/>
            <a:r>
              <a:rPr lang="fr-FR" sz="1400">
                <a:latin typeface="Arial" charset="0"/>
              </a:rPr>
              <a:t>Chapitre 1</a:t>
            </a:r>
            <a:r>
              <a:rPr lang="en-US" dirty="0">
                <a:latin typeface="Arial" charset="0"/>
              </a:rPr>
              <a:t/>
            </a:r>
            <a:br>
              <a:rPr lang="en-US" dirty="0">
                <a:latin typeface="Arial" charset="0"/>
              </a:rPr>
            </a:br>
            <a:r>
              <a:rPr lang="fr-FR">
                <a:latin typeface="Arial" charset="0"/>
              </a:rPr>
              <a:t>Nouveaux termes et nouvelles commandes (suite)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242227819"/>
              </p:ext>
            </p:extLst>
          </p:nvPr>
        </p:nvGraphicFramePr>
        <p:xfrm>
          <a:off x="221467" y="798944"/>
          <a:ext cx="8486882" cy="3454401"/>
        </p:xfrm>
        <a:graphic>
          <a:graphicData uri="http://schemas.openxmlformats.org/drawingml/2006/table">
            <a:tbl>
              <a:tblPr firstRow="1" bandRow="1">
                <a:tableStyleId>{F5AB1C69-6EDB-4FF4-983F-18BD219EF322}</a:tableStyleId>
              </a:tblPr>
              <a:tblGrid>
                <a:gridCol w="2941863">
                  <a:extLst>
                    <a:ext uri="{9D8B030D-6E8A-4147-A177-3AD203B41FA5}">
                      <a16:colId xmlns:a16="http://schemas.microsoft.com/office/drawing/2014/main" val="2731093094"/>
                    </a:ext>
                  </a:extLst>
                </a:gridCol>
                <a:gridCol w="2809102">
                  <a:extLst>
                    <a:ext uri="{9D8B030D-6E8A-4147-A177-3AD203B41FA5}">
                      <a16:colId xmlns:a16="http://schemas.microsoft.com/office/drawing/2014/main" val="2353496225"/>
                    </a:ext>
                  </a:extLst>
                </a:gridCol>
                <a:gridCol w="2735917">
                  <a:extLst>
                    <a:ext uri="{9D8B030D-6E8A-4147-A177-3AD203B41FA5}">
                      <a16:colId xmlns:a16="http://schemas.microsoft.com/office/drawing/2014/main" val="572663217"/>
                    </a:ext>
                  </a:extLst>
                </a:gridCol>
              </a:tblGrid>
              <a:tr h="3454401">
                <a:tc>
                  <a:txBody>
                    <a:bodyPr/>
                    <a:lstStyle/>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Carte son</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Carte réseau (NIC)</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Carte réseau sans fil</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Carte vidéo ou carte graphique</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Carte de capture</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Carte tuner TV</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Carte de contrôleur USB (bus série universel)</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Carte eSATA</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Slot PCI (Peripheral Component Interconnect)</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Slot Mini-PCI</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Slot PCI eXtended (PCI-X)</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Slot PCI Express (PCIe)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a:solidFill>
                            <a:schemeClr val="tx1"/>
                          </a:solidFill>
                          <a:latin typeface="+mn-lt"/>
                        </a:rPr>
                        <a:t>Slot AGP (Accelerated Graphics Port)</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Disque dur</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Lecteur de bande</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⁪disque SSD, disque électronique</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Modules mSata ou M.2</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Disques hybrides SSD (SSHD)</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CD (Compact Disc) ;</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Disque DVD (Digital Versatile Disc)</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disque Blu-ray (BD).</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DisplayPort</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DVI (Digital Visual Interface)</a:t>
                      </a:r>
                    </a:p>
                    <a:p>
                      <a:pPr marL="173038" indent="-173038" algn="l" defTabSz="685777" rtl="0" eaLnBrk="1" latinLnBrk="0" hangingPunct="1">
                        <a:spcBef>
                          <a:spcPts val="200"/>
                        </a:spcBef>
                        <a:spcAft>
                          <a:spcPts val="200"/>
                        </a:spcAft>
                        <a:buFont typeface="Arial" panose="020B0604020202020204" pitchFamily="34" charset="0"/>
                        <a:buChar char="•"/>
                      </a:pPr>
                      <a:r>
                        <a:rPr lang="fr-FR" sz="1200" b="0" kern="1200">
                          <a:solidFill>
                            <a:schemeClr val="tx1"/>
                          </a:solidFill>
                          <a:latin typeface="+mn-lt"/>
                          <a:ea typeface="+mn-ea"/>
                          <a:cs typeface="+mn-cs"/>
                        </a:rPr>
                        <a:t>HDMI (Interface multimédia haute définition)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Thunderbolt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VGA (Video Graphics Array)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RCA (Radio Corporation of America)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Chargeur automatique de document/scanner à plat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Jostick et manette de jeu</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Commutateur KVM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Écran tactile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Stylet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Lecteur de bande magnétique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Scanner de codes-barres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Tablette de signature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Lecteur de carte à puce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Appareils et terminaux NFC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249307876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3999" cy="675044"/>
          </a:xfrm>
        </p:spPr>
        <p:txBody>
          <a:bodyPr/>
          <a:lstStyle/>
          <a:p>
            <a:pPr rtl="0" eaLnBrk="1" hangingPunct="1"/>
            <a:r>
              <a:rPr lang="fr-FR" sz="1400">
                <a:latin typeface="Arial" charset="0"/>
              </a:rPr>
              <a:t>Chapitre 1</a:t>
            </a:r>
            <a:r>
              <a:rPr lang="en-US" dirty="0">
                <a:latin typeface="Arial" charset="0"/>
              </a:rPr>
              <a:t/>
            </a:r>
            <a:br>
              <a:rPr lang="en-US" dirty="0">
                <a:latin typeface="Arial" charset="0"/>
              </a:rPr>
            </a:br>
            <a:r>
              <a:rPr lang="fr-FR">
                <a:latin typeface="Arial" charset="0"/>
              </a:rPr>
              <a:t>Nouveaux termes et nouvelles commandes (suite)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991521269"/>
              </p:ext>
            </p:extLst>
          </p:nvPr>
        </p:nvGraphicFramePr>
        <p:xfrm>
          <a:off x="221467" y="798944"/>
          <a:ext cx="8486882" cy="3759200"/>
        </p:xfrm>
        <a:graphic>
          <a:graphicData uri="http://schemas.openxmlformats.org/drawingml/2006/table">
            <a:tbl>
              <a:tblPr firstRow="1" bandRow="1">
                <a:tableStyleId>{F5AB1C69-6EDB-4FF4-983F-18BD219EF322}</a:tableStyleId>
              </a:tblPr>
              <a:tblGrid>
                <a:gridCol w="2793582">
                  <a:extLst>
                    <a:ext uri="{9D8B030D-6E8A-4147-A177-3AD203B41FA5}">
                      <a16:colId xmlns:a16="http://schemas.microsoft.com/office/drawing/2014/main" val="2731093094"/>
                    </a:ext>
                  </a:extLst>
                </a:gridCol>
                <a:gridCol w="2957383">
                  <a:extLst>
                    <a:ext uri="{9D8B030D-6E8A-4147-A177-3AD203B41FA5}">
                      <a16:colId xmlns:a16="http://schemas.microsoft.com/office/drawing/2014/main" val="2353496225"/>
                    </a:ext>
                  </a:extLst>
                </a:gridCol>
                <a:gridCol w="2735917">
                  <a:extLst>
                    <a:ext uri="{9D8B030D-6E8A-4147-A177-3AD203B41FA5}">
                      <a16:colId xmlns:a16="http://schemas.microsoft.com/office/drawing/2014/main" val="572663217"/>
                    </a:ext>
                  </a:extLst>
                </a:gridCol>
              </a:tblGrid>
              <a:tr h="3657727">
                <a:tc>
                  <a:txBody>
                    <a:bodyPr/>
                    <a:lstStyle/>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Scanners de reconnaissance faciale</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Scanners d'empreintes digitales</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Scanners de reconnaissance vocale</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Casque de réalité virtuelle </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LCD (Liquid Crystal Display)</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Écran à diodes électroluminescentes (LED)</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OLED (LED organique) </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DLP (Digital Light Processing)</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Réalité virtuelle</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Réalité augmentée </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Puce BIOS (Basic Input/Output System) </a:t>
                      </a:r>
                    </a:p>
                    <a:p>
                      <a:pPr marL="173038" indent="-173038" rtl="0">
                        <a:spcBef>
                          <a:spcPts val="200"/>
                        </a:spcBef>
                        <a:spcAft>
                          <a:spcPts val="200"/>
                        </a:spcAft>
                        <a:buFont typeface="Arial" panose="020B0604020202020204" pitchFamily="34" charset="0"/>
                        <a:buChar char="•"/>
                      </a:pPr>
                      <a:r>
                        <a:rPr lang="fr-FR" sz="1200" b="0">
                          <a:solidFill>
                            <a:schemeClr val="tx1"/>
                          </a:solidFill>
                          <a:latin typeface="+mn-lt"/>
                        </a:rPr>
                        <a:t>Puce UEFI (Unified Extensible Firmware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SATA (Serial Advanced Technology Attachment)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Technologie EIDE (Enhanced Integrated Drive Electronics)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Small Computer System Interface (SCSI)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morte (ROM)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morte programmable (PROM)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morte programmable et effaçable (EPROM)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morte programmable et effaçable électriquement (EEPROM)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vive dynamique (DRAM)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vive statique (SRAM)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vive dynamique synchrone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vive dynamique synchrone à double débit de données (DDR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vive dynamique synchrone DDR2 (DDR2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vive dynamique synchrone DDR3 (DDR3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vive dynamique synchrone DDR4 (DDR4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200" b="0" kern="1200">
                          <a:solidFill>
                            <a:schemeClr val="tx1"/>
                          </a:solidFill>
                          <a:latin typeface="+mn-lt"/>
                          <a:ea typeface="+mn-ea"/>
                          <a:cs typeface="+mn-cs"/>
                        </a:rPr>
                        <a:t>Mémoire vive dynamique synchrone GDDR (GDDR SDRAM)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102086662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fr-FR"/>
              <a:t>Chapitre 1 : évaluation</a:t>
            </a:r>
          </a:p>
        </p:txBody>
      </p:sp>
      <p:sp>
        <p:nvSpPr>
          <p:cNvPr id="7171" name="Rectangle 34"/>
          <p:cNvSpPr>
            <a:spLocks noGrp="1" noChangeArrowheads="1"/>
          </p:cNvSpPr>
          <p:nvPr>
            <p:ph idx="1"/>
          </p:nvPr>
        </p:nvSpPr>
        <p:spPr>
          <a:xfrm>
            <a:off x="145357" y="1112980"/>
            <a:ext cx="8853286" cy="3418829"/>
          </a:xfrm>
        </p:spPr>
        <p:txBody>
          <a:bodyPr/>
          <a:lstStyle/>
          <a:p>
            <a:pPr rtl="0" eaLnBrk="1" hangingPunct="1">
              <a:spcBef>
                <a:spcPct val="30000"/>
              </a:spcBef>
            </a:pPr>
            <a:r>
              <a:rPr lang="fr-FR"/>
              <a:t>Une fois qu'ils ont terminé le chapitre 1, les élèves doivent se soumettre à l'évaluation correspondante.</a:t>
            </a:r>
          </a:p>
          <a:p>
            <a:pPr rtl="0" eaLnBrk="1" hangingPunct="1">
              <a:spcBef>
                <a:spcPct val="30000"/>
              </a:spcBef>
            </a:pPr>
            <a:r>
              <a:rPr lang="fr-FR"/>
              <a:t>Les questionnaires, les travaux pratiques et les autres exercices peuvent servir à évaluer, de manière informelle, les progrès des étudiants.</a:t>
            </a:r>
          </a:p>
        </p:txBody>
      </p:sp>
    </p:spTree>
    <p:custDataLst>
      <p:tags r:id="rId1"/>
    </p:custDataLst>
    <p:extLst>
      <p:ext uri="{BB962C8B-B14F-4D97-AF65-F5344CB8AC3E}">
        <p14:creationId xmlns:p14="http://schemas.microsoft.com/office/powerpoint/2010/main" val="12960803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Chapitre 1 : bonnes pratiques</a:t>
            </a:r>
          </a:p>
        </p:txBody>
      </p:sp>
      <p:sp>
        <p:nvSpPr>
          <p:cNvPr id="11266" name="Rectangle 34"/>
          <p:cNvSpPr>
            <a:spLocks noGrp="1" noChangeArrowheads="1"/>
          </p:cNvSpPr>
          <p:nvPr>
            <p:ph idx="1"/>
          </p:nvPr>
        </p:nvSpPr>
        <p:spPr>
          <a:xfrm>
            <a:off x="144065" y="798944"/>
            <a:ext cx="8853286" cy="4155319"/>
          </a:xfrm>
        </p:spPr>
        <p:txBody>
          <a:bodyPr/>
          <a:lstStyle/>
          <a:p>
            <a:pPr marL="0" indent="0" rtl="0">
              <a:lnSpc>
                <a:spcPct val="85000"/>
              </a:lnSpc>
              <a:spcBef>
                <a:spcPct val="30000"/>
              </a:spcBef>
              <a:buNone/>
            </a:pPr>
            <a:r>
              <a:rPr lang="fr-FR"/>
              <a:t>Avant d'enseigner le contenu du chapitre 1, le formateur doit :</a:t>
            </a:r>
          </a:p>
          <a:p>
            <a:pPr rtl="0" eaLnBrk="1" hangingPunct="1">
              <a:lnSpc>
                <a:spcPct val="85000"/>
              </a:lnSpc>
              <a:spcBef>
                <a:spcPct val="30000"/>
              </a:spcBef>
            </a:pPr>
            <a:r>
              <a:rPr lang="fr-FR"/>
              <a:t>Réussir la partie « Évaluation » du chapitre 1.</a:t>
            </a:r>
          </a:p>
          <a:p>
            <a:pPr rtl="0" eaLnBrk="1" hangingPunct="1">
              <a:lnSpc>
                <a:spcPct val="85000"/>
              </a:lnSpc>
              <a:spcBef>
                <a:spcPct val="30000"/>
              </a:spcBef>
            </a:pPr>
            <a:r>
              <a:rPr lang="fr-FR"/>
              <a:t>Les objectifs de ce chapitre sont les suivants :</a:t>
            </a:r>
          </a:p>
          <a:p>
            <a:pPr lvl="1" rtl="0">
              <a:lnSpc>
                <a:spcPct val="85000"/>
              </a:lnSpc>
              <a:spcBef>
                <a:spcPct val="30000"/>
              </a:spcBef>
            </a:pPr>
            <a:r>
              <a:rPr lang="fr-FR"/>
              <a:t>Expliquer le mode de sécurisation des différents composants d'un ordinateur personnel</a:t>
            </a:r>
          </a:p>
          <a:p>
            <a:pPr lvl="1" rtl="0">
              <a:lnSpc>
                <a:spcPct val="85000"/>
              </a:lnSpc>
              <a:spcBef>
                <a:spcPct val="30000"/>
              </a:spcBef>
            </a:pPr>
            <a:r>
              <a:rPr lang="fr-FR"/>
              <a:t>Expliquer les caractéristiques et les fonctions des composants de l'ordinateur</a:t>
            </a:r>
          </a:p>
          <a:p>
            <a:pPr lvl="1" rtl="0">
              <a:lnSpc>
                <a:spcPct val="85000"/>
              </a:lnSpc>
              <a:spcBef>
                <a:spcPct val="30000"/>
              </a:spcBef>
            </a:pPr>
            <a:r>
              <a:rPr lang="fr-FR"/>
              <a:t>Démonter un ordinateur</a:t>
            </a:r>
          </a:p>
          <a:p>
            <a:pPr rtl="0">
              <a:lnSpc>
                <a:spcPct val="85000"/>
              </a:lnSpc>
              <a:spcBef>
                <a:spcPct val="30000"/>
              </a:spcBef>
            </a:pPr>
            <a:r>
              <a:rPr lang="fr-FR"/>
              <a:t>Ce chapitre comprend des leçons et des </a:t>
            </a:r>
            <a:r>
              <a:rPr lang="fr-FR" smtClean="0"/>
              <a:t>concepts. Essayez </a:t>
            </a:r>
            <a:r>
              <a:rPr lang="fr-FR"/>
              <a:t>d'inclure autant de questions que possible pour garder l'attention des élèves au cours de la présentation.</a:t>
            </a:r>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37934136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50629"/>
            <a:ext cx="9144000" cy="757551"/>
          </a:xfrm>
        </p:spPr>
        <p:txBody>
          <a:bodyPr/>
          <a:lstStyle/>
          <a:p>
            <a:pPr rtl="0"/>
            <a:r>
              <a:rPr lang="fr-FR"/>
              <a:t>Chapitre 1 : bonnes pratiques (suite)</a:t>
            </a:r>
          </a:p>
        </p:txBody>
      </p:sp>
      <p:sp>
        <p:nvSpPr>
          <p:cNvPr id="11266" name="Rectangle 34"/>
          <p:cNvSpPr>
            <a:spLocks noGrp="1" noChangeArrowheads="1"/>
          </p:cNvSpPr>
          <p:nvPr>
            <p:ph idx="1"/>
          </p:nvPr>
        </p:nvSpPr>
        <p:spPr>
          <a:xfrm>
            <a:off x="145357" y="988181"/>
            <a:ext cx="8853286" cy="4155319"/>
          </a:xfrm>
        </p:spPr>
        <p:txBody>
          <a:bodyPr/>
          <a:lstStyle/>
          <a:p>
            <a:pPr rtl="0">
              <a:lnSpc>
                <a:spcPct val="85000"/>
              </a:lnSpc>
              <a:spcBef>
                <a:spcPct val="30000"/>
              </a:spcBef>
            </a:pPr>
            <a:r>
              <a:rPr lang="fr-FR"/>
              <a:t>Section 1.1</a:t>
            </a:r>
          </a:p>
          <a:p>
            <a:pPr lvl="1" rtl="0"/>
            <a:r>
              <a:rPr lang="fr-FR"/>
              <a:t>Posez les questions suivantes aux étudiants afin de les faire débattre :</a:t>
            </a:r>
          </a:p>
          <a:p>
            <a:pPr lvl="2" rtl="0"/>
            <a:r>
              <a:rPr lang="fr-FR"/>
              <a:t>Quel type d'ordinateur personnel possédez-vous ?</a:t>
            </a:r>
          </a:p>
          <a:p>
            <a:pPr lvl="2" rtl="0"/>
            <a:r>
              <a:rPr lang="fr-FR"/>
              <a:t>Quelles sont les différences entre un ordinateur de bureau et un ordinateur portable ?</a:t>
            </a:r>
          </a:p>
          <a:p>
            <a:pPr lvl="2" rtl="0"/>
            <a:r>
              <a:rPr lang="fr-FR"/>
              <a:t>Quels sont les éléments à prendre en compte pour sécuriser les ordinateurs ? Ces éléments sont-ils différents pour les ordinateurs de bureau et les ordinateurs portables ?</a:t>
            </a:r>
          </a:p>
          <a:p>
            <a:pPr rtl="0"/>
            <a:r>
              <a:rPr lang="fr-FR"/>
              <a:t>Section 1.2</a:t>
            </a:r>
          </a:p>
          <a:p>
            <a:pPr lvl="1" rtl="0"/>
            <a:r>
              <a:rPr lang="fr-FR"/>
              <a:t>Posez les questions suivantes aux étudiants afin de les faire débattre :</a:t>
            </a:r>
          </a:p>
          <a:p>
            <a:pPr lvl="2" rtl="0"/>
            <a:r>
              <a:rPr lang="fr-FR"/>
              <a:t>Quels sont les composants matériels d'un ordinateur de bureau ou d'un ordinateur portable ? </a:t>
            </a:r>
          </a:p>
          <a:p>
            <a:pPr lvl="3" rtl="0"/>
            <a:r>
              <a:rPr lang="fr-FR"/>
              <a:t>Quelles sont les caractéristiques de ces composants ? </a:t>
            </a:r>
          </a:p>
          <a:p>
            <a:pPr lvl="3" rtl="0"/>
            <a:r>
              <a:rPr lang="fr-FR"/>
              <a:t>Dans quelle mesure ces caractéristiques affectent-elles les performances ou les fonctions de l'ordinateur de bureau ou de l'ordinateur portable ?</a:t>
            </a:r>
          </a:p>
          <a:p>
            <a:pPr lvl="3" rtl="0"/>
            <a:r>
              <a:rPr lang="fr-FR"/>
              <a:t>Quels nouveaux périphériques d'entrée/de sortie souhaiteriez-vous posséder ? Pourquoi ?</a:t>
            </a:r>
          </a:p>
          <a:p>
            <a:pPr marL="0" indent="0">
              <a:lnSpc>
                <a:spcPct val="85000"/>
              </a:lnSpc>
              <a:spcBef>
                <a:spcPct val="30000"/>
              </a:spcBef>
              <a:buNone/>
            </a:pPr>
            <a:endParaRPr lang="en-US" dirty="0"/>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48307896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9752</TotalTime>
  <Words>4383</Words>
  <Application>Microsoft Office PowerPoint</Application>
  <PresentationFormat>Affichage à l'écran (16:9)</PresentationFormat>
  <Paragraphs>867</Paragraphs>
  <Slides>66</Slides>
  <Notes>66</Notes>
  <HiddenSlides>17</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66</vt:i4>
      </vt:variant>
    </vt:vector>
  </HeadingPairs>
  <TitlesOfParts>
    <vt:vector size="75" baseType="lpstr">
      <vt:lpstr>ＭＳ Ｐゴシック</vt:lpstr>
      <vt:lpstr>宋体</vt:lpstr>
      <vt:lpstr>Arial</vt:lpstr>
      <vt:lpstr>Calibri</vt:lpstr>
      <vt:lpstr>CiscoSans</vt:lpstr>
      <vt:lpstr>CiscoSans ExtraLight</vt:lpstr>
      <vt:lpstr>CiscoSans Thin</vt:lpstr>
      <vt:lpstr>Wingdings</vt:lpstr>
      <vt:lpstr>Default Theme</vt:lpstr>
      <vt:lpstr>Chapitre 1 : Présentation de l'ordinateur personnel</vt:lpstr>
      <vt:lpstr>Support du formateur – Guide de planification pour le chapitre 1</vt:lpstr>
      <vt:lpstr>Chapitre 1 : Présentation de l'ordinateur personnel</vt:lpstr>
      <vt:lpstr>Vérifiez votre compréhension et Que savez-vous ? </vt:lpstr>
      <vt:lpstr>Chapitre 1 : exercices</vt:lpstr>
      <vt:lpstr>Chapitre 1 : exercices (suite)</vt:lpstr>
      <vt:lpstr>Chapitre 1 : évaluation</vt:lpstr>
      <vt:lpstr>Chapitre 1 : bonnes pratiques</vt:lpstr>
      <vt:lpstr>Chapitre 1 : bonnes pratiques (suite)</vt:lpstr>
      <vt:lpstr>Chapitre 1 : bonnes pratiques (suite)</vt:lpstr>
      <vt:lpstr>Chapitre 1 : aide supplémentaire</vt:lpstr>
      <vt:lpstr>Chapitre 1 : Présentation de l'ordinateur personnel</vt:lpstr>
      <vt:lpstr>Chapitre 1 – Sections et objectifs</vt:lpstr>
      <vt:lpstr>Chapitre 1 : Sections et objectifs (suite)</vt:lpstr>
      <vt:lpstr>1.1 – Ordinateur personnel</vt:lpstr>
      <vt:lpstr>Explication vidéo : Qu'est-ce qu'un ordinateur ?</vt:lpstr>
      <vt:lpstr>Ordinateurs personnels Sécurité électrique</vt:lpstr>
      <vt:lpstr>Sécurité électrique et décharges électrostatiques Décharges électrostatiques</vt:lpstr>
      <vt:lpstr>1.2 – Composants de l'ordinateur</vt:lpstr>
      <vt:lpstr>Composants de l'ordinateur Boîtiers</vt:lpstr>
      <vt:lpstr>Composants de l'ordinateur Modules d'alimentation</vt:lpstr>
      <vt:lpstr>Composants de l'ordinateur Connecteurs</vt:lpstr>
      <vt:lpstr>Composants de l'ordinateur Tension d'alimentation</vt:lpstr>
      <vt:lpstr>Composants de l'ordinateur Cartes mères</vt:lpstr>
      <vt:lpstr>Composants de l'ordinateur Composants de la carte mère</vt:lpstr>
      <vt:lpstr>Composants de la carte mère Chipset de la carte mère</vt:lpstr>
      <vt:lpstr>Composants de l'ordinateur Formats des cartes mères</vt:lpstr>
      <vt:lpstr>Composants de l'ordinateur Qu'est-ce que le processeur ?</vt:lpstr>
      <vt:lpstr>Composants de l'ordinateur Systèmes de refroidissement</vt:lpstr>
      <vt:lpstr>Composants de l'ordinateur Types de mémoire</vt:lpstr>
      <vt:lpstr>Composants de l'ordinateur Types de mémoire ROM</vt:lpstr>
      <vt:lpstr>Composants de l'ordinateur Types de mémoire RAM</vt:lpstr>
      <vt:lpstr>Composants de l'ordinateur Modules de mémoire</vt:lpstr>
      <vt:lpstr>Composants de l'ordinateur Modules de mémoire (suite)</vt:lpstr>
      <vt:lpstr>Composants de l'ordinateur Modules de mémoire (suite)</vt:lpstr>
      <vt:lpstr>Composants de l'ordinateur Cartes d'extension</vt:lpstr>
      <vt:lpstr>Composants de l'ordinateur Cartes d'extension (suite)</vt:lpstr>
      <vt:lpstr>Composants de l'ordinateur Types de périphériques de stockage</vt:lpstr>
      <vt:lpstr>Composants de l'ordinateur Types de périphériques de stockage</vt:lpstr>
      <vt:lpstr>Composants de l'ordinateur Stockage magnétique</vt:lpstr>
      <vt:lpstr>Composants de l'ordinateur Stockage semi-conducteur</vt:lpstr>
      <vt:lpstr>Composants de l'ordinateur Stockage semi-conducteur (suite)</vt:lpstr>
      <vt:lpstr>Composants de l'ordinateur Types de périphériques de stockage optiques</vt:lpstr>
      <vt:lpstr>Composants de l'ordinateur Types de périphériques de stockage optiques (suite)</vt:lpstr>
      <vt:lpstr>Composants de l'ordinateur Ports et câbles vidéo</vt:lpstr>
      <vt:lpstr>Composants de l'ordinateur Autres ports et câbles vidéo</vt:lpstr>
      <vt:lpstr>Composants de l'ordinateur Adaptateurs et convertisseurs</vt:lpstr>
      <vt:lpstr>Composants de l'ordinateur Premiers périphériques d'entrée</vt:lpstr>
      <vt:lpstr>Composants de l'ordinateur Nouveaux périphériques d'entrée</vt:lpstr>
      <vt:lpstr>Composants de l'ordinateur Nouveaux périphériques d'entrée (suite)</vt:lpstr>
      <vt:lpstr>Composants de l'ordinateur Périphériques d'entrée les plus récents</vt:lpstr>
      <vt:lpstr>Composants de l'ordinateur Qu'est-ce qu'un périphérique de sortie ?</vt:lpstr>
      <vt:lpstr>Composants de l'ordinateur Moniteurs et projecteurs</vt:lpstr>
      <vt:lpstr>Composants de l'ordinateur Casques de réalité virtuelle et de réalité augmentée</vt:lpstr>
      <vt:lpstr>Composants de l'ordinateur Imprimantes</vt:lpstr>
      <vt:lpstr>Composants de l'ordinateur Haut-parleurs et casques</vt:lpstr>
      <vt:lpstr>1.3 – Démontage d'un ordinateur</vt:lpstr>
      <vt:lpstr>Explication vidéo : Boîte à outils du technicien</vt:lpstr>
      <vt:lpstr>Démonstration vidéo : Démontage d'un ordinateur</vt:lpstr>
      <vt:lpstr>Démontage d'un ordinateur Travaux pratiques : Démontage d'un ordinateur</vt:lpstr>
      <vt:lpstr>1.4 Synthèse du chapitre</vt:lpstr>
      <vt:lpstr>Conclusion Chapitre 1 : Présentation de l'ordinateur personnel</vt:lpstr>
      <vt:lpstr>Chapitre 1 Nouveaux termes et nouvelles commandes</vt:lpstr>
      <vt:lpstr>Chapitre 1 Nouveaux termes et nouvelles commandes (suite)</vt:lpstr>
      <vt:lpstr>Chapitre 1 Nouveaux termes et nouvelles commandes (suite)</vt:lpstr>
      <vt:lpstr>Présentation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HP-PC</cp:lastModifiedBy>
  <cp:revision>642</cp:revision>
  <dcterms:created xsi:type="dcterms:W3CDTF">2016-08-22T22:27:36Z</dcterms:created>
  <dcterms:modified xsi:type="dcterms:W3CDTF">2022-04-09T10:12:53Z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